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282" r:id="rId2"/>
    <p:sldId id="294" r:id="rId3"/>
    <p:sldId id="295" r:id="rId4"/>
    <p:sldId id="296" r:id="rId5"/>
    <p:sldId id="297" r:id="rId6"/>
    <p:sldId id="298" r:id="rId7"/>
    <p:sldId id="283" r:id="rId8"/>
    <p:sldId id="284" r:id="rId9"/>
    <p:sldId id="258" r:id="rId10"/>
    <p:sldId id="290" r:id="rId11"/>
    <p:sldId id="280" r:id="rId12"/>
    <p:sldId id="275" r:id="rId13"/>
    <p:sldId id="287" r:id="rId14"/>
    <p:sldId id="279" r:id="rId15"/>
    <p:sldId id="260" r:id="rId16"/>
    <p:sldId id="291" r:id="rId17"/>
    <p:sldId id="262" r:id="rId18"/>
    <p:sldId id="286" r:id="rId19"/>
    <p:sldId id="263" r:id="rId20"/>
    <p:sldId id="264" r:id="rId21"/>
    <p:sldId id="265" r:id="rId22"/>
    <p:sldId id="267" r:id="rId23"/>
    <p:sldId id="261" r:id="rId24"/>
    <p:sldId id="285" r:id="rId25"/>
    <p:sldId id="278" r:id="rId26"/>
    <p:sldId id="266" r:id="rId27"/>
    <p:sldId id="288" r:id="rId28"/>
    <p:sldId id="289" r:id="rId29"/>
    <p:sldId id="270" r:id="rId30"/>
    <p:sldId id="272" r:id="rId31"/>
    <p:sldId id="268" r:id="rId32"/>
    <p:sldId id="273" r:id="rId33"/>
    <p:sldId id="292" r:id="rId3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86085" autoAdjust="0"/>
  </p:normalViewPr>
  <p:slideViewPr>
    <p:cSldViewPr>
      <p:cViewPr varScale="1">
        <p:scale>
          <a:sx n="72" d="100"/>
          <a:sy n="72" d="100"/>
        </p:scale>
        <p:origin x="1332" y="66"/>
      </p:cViewPr>
      <p:guideLst>
        <p:guide orient="horz" pos="2160"/>
        <p:guide pos="2880"/>
      </p:guideLst>
    </p:cSldViewPr>
  </p:slideViewPr>
  <p:outlineViewPr>
    <p:cViewPr>
      <p:scale>
        <a:sx n="33" d="100"/>
        <a:sy n="33" d="100"/>
      </p:scale>
      <p:origin x="278"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2"/>
            <a:ext cx="3076363" cy="511731"/>
          </a:xfrm>
          <a:prstGeom prst="rect">
            <a:avLst/>
          </a:prstGeom>
        </p:spPr>
        <p:txBody>
          <a:bodyPr vert="horz" lIns="99048" tIns="49524" rIns="99048" bIns="49524" rtlCol="0"/>
          <a:lstStyle>
            <a:lvl1pPr algn="l">
              <a:defRPr sz="1300"/>
            </a:lvl1pPr>
          </a:lstStyle>
          <a:p>
            <a:endParaRPr lang="nl-NL" dirty="0"/>
          </a:p>
        </p:txBody>
      </p:sp>
      <p:sp>
        <p:nvSpPr>
          <p:cNvPr id="3" name="Tijdelijke aanduiding voor datum 2"/>
          <p:cNvSpPr>
            <a:spLocks noGrp="1"/>
          </p:cNvSpPr>
          <p:nvPr>
            <p:ph type="dt" sz="quarter" idx="1"/>
          </p:nvPr>
        </p:nvSpPr>
        <p:spPr>
          <a:xfrm>
            <a:off x="4021295" y="2"/>
            <a:ext cx="3076363" cy="511731"/>
          </a:xfrm>
          <a:prstGeom prst="rect">
            <a:avLst/>
          </a:prstGeom>
        </p:spPr>
        <p:txBody>
          <a:bodyPr vert="horz" lIns="99048" tIns="49524" rIns="99048" bIns="49524" rtlCol="0"/>
          <a:lstStyle>
            <a:lvl1pPr algn="r">
              <a:defRPr sz="1300"/>
            </a:lvl1pPr>
          </a:lstStyle>
          <a:p>
            <a:fld id="{1BF25A67-6561-4302-A91F-752ACFDB5A78}" type="datetimeFigureOut">
              <a:rPr lang="nl-NL" smtClean="0"/>
              <a:pPr/>
              <a:t>14-11-2019</a:t>
            </a:fld>
            <a:endParaRPr lang="nl-NL" dirty="0"/>
          </a:p>
        </p:txBody>
      </p:sp>
      <p:sp>
        <p:nvSpPr>
          <p:cNvPr id="4" name="Tijdelijke aanduiding voor voettekst 3"/>
          <p:cNvSpPr>
            <a:spLocks noGrp="1"/>
          </p:cNvSpPr>
          <p:nvPr>
            <p:ph type="ftr" sz="quarter" idx="2"/>
          </p:nvPr>
        </p:nvSpPr>
        <p:spPr>
          <a:xfrm>
            <a:off x="1" y="9721108"/>
            <a:ext cx="3076363" cy="511731"/>
          </a:xfrm>
          <a:prstGeom prst="rect">
            <a:avLst/>
          </a:prstGeom>
        </p:spPr>
        <p:txBody>
          <a:bodyPr vert="horz" lIns="99048" tIns="49524" rIns="99048" bIns="49524"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295" y="9721108"/>
            <a:ext cx="3076363" cy="511731"/>
          </a:xfrm>
          <a:prstGeom prst="rect">
            <a:avLst/>
          </a:prstGeom>
        </p:spPr>
        <p:txBody>
          <a:bodyPr vert="horz" lIns="99048" tIns="49524" rIns="99048" bIns="49524" rtlCol="0" anchor="b"/>
          <a:lstStyle>
            <a:lvl1pPr algn="r">
              <a:defRPr sz="1300"/>
            </a:lvl1pPr>
          </a:lstStyle>
          <a:p>
            <a:fld id="{3DB2D3FD-F7B4-4864-B3C7-987098E22FD8}" type="slidenum">
              <a:rPr lang="nl-NL" smtClean="0"/>
              <a:pPr/>
              <a:t>‹nr.›</a:t>
            </a:fld>
            <a:endParaRPr lang="nl-NL" dirty="0"/>
          </a:p>
        </p:txBody>
      </p:sp>
    </p:spTree>
    <p:extLst>
      <p:ext uri="{BB962C8B-B14F-4D97-AF65-F5344CB8AC3E}">
        <p14:creationId xmlns:p14="http://schemas.microsoft.com/office/powerpoint/2010/main" val="264856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2"/>
            <a:ext cx="3076363" cy="511731"/>
          </a:xfrm>
          <a:prstGeom prst="rect">
            <a:avLst/>
          </a:prstGeom>
        </p:spPr>
        <p:txBody>
          <a:bodyPr vert="horz" lIns="99048" tIns="49524" rIns="99048" bIns="49524" rtlCol="0"/>
          <a:lstStyle>
            <a:lvl1pPr algn="l">
              <a:defRPr sz="1300"/>
            </a:lvl1pPr>
          </a:lstStyle>
          <a:p>
            <a:endParaRPr lang="nl-NL" dirty="0"/>
          </a:p>
        </p:txBody>
      </p:sp>
      <p:sp>
        <p:nvSpPr>
          <p:cNvPr id="3" name="Tijdelijke aanduiding voor datum 2"/>
          <p:cNvSpPr>
            <a:spLocks noGrp="1"/>
          </p:cNvSpPr>
          <p:nvPr>
            <p:ph type="dt" idx="1"/>
          </p:nvPr>
        </p:nvSpPr>
        <p:spPr>
          <a:xfrm>
            <a:off x="4021295" y="2"/>
            <a:ext cx="3076363" cy="511731"/>
          </a:xfrm>
          <a:prstGeom prst="rect">
            <a:avLst/>
          </a:prstGeom>
        </p:spPr>
        <p:txBody>
          <a:bodyPr vert="horz" lIns="99048" tIns="49524" rIns="99048" bIns="49524" rtlCol="0"/>
          <a:lstStyle>
            <a:lvl1pPr algn="r">
              <a:defRPr sz="1300"/>
            </a:lvl1pPr>
          </a:lstStyle>
          <a:p>
            <a:fld id="{51115314-59D7-4F78-A7D1-A0A3DF1E5E6E}" type="datetimeFigureOut">
              <a:rPr lang="nl-NL" smtClean="0"/>
              <a:pPr/>
              <a:t>14-11-2019</a:t>
            </a:fld>
            <a:endParaRPr lang="nl-NL" dirty="0"/>
          </a:p>
        </p:txBody>
      </p:sp>
      <p:sp>
        <p:nvSpPr>
          <p:cNvPr id="4" name="Tijdelijke aanduiding voor dia-afbeelding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nl-NL" dirty="0"/>
          </a:p>
        </p:txBody>
      </p:sp>
      <p:sp>
        <p:nvSpPr>
          <p:cNvPr id="5" name="Tijdelijke aanduiding voor notiti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721108"/>
            <a:ext cx="3076363" cy="511731"/>
          </a:xfrm>
          <a:prstGeom prst="rect">
            <a:avLst/>
          </a:prstGeom>
        </p:spPr>
        <p:txBody>
          <a:bodyPr vert="horz" lIns="99048" tIns="49524" rIns="99048" bIns="49524"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5" y="9721108"/>
            <a:ext cx="3076363" cy="511731"/>
          </a:xfrm>
          <a:prstGeom prst="rect">
            <a:avLst/>
          </a:prstGeom>
        </p:spPr>
        <p:txBody>
          <a:bodyPr vert="horz" lIns="99048" tIns="49524" rIns="99048" bIns="49524" rtlCol="0" anchor="b"/>
          <a:lstStyle>
            <a:lvl1pPr algn="r">
              <a:defRPr sz="1300"/>
            </a:lvl1pPr>
          </a:lstStyle>
          <a:p>
            <a:fld id="{26362D5E-FFB1-4C07-A5A5-30A1514E0A6E}" type="slidenum">
              <a:rPr lang="nl-NL" smtClean="0"/>
              <a:pPr/>
              <a:t>‹nr.›</a:t>
            </a:fld>
            <a:endParaRPr lang="nl-NL" dirty="0"/>
          </a:p>
        </p:txBody>
      </p:sp>
    </p:spTree>
    <p:extLst>
      <p:ext uri="{BB962C8B-B14F-4D97-AF65-F5344CB8AC3E}">
        <p14:creationId xmlns:p14="http://schemas.microsoft.com/office/powerpoint/2010/main" val="22950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6362D5E-FFB1-4C07-A5A5-30A1514E0A6E}"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6362D5E-FFB1-4C07-A5A5-30A1514E0A6E}" type="slidenum">
              <a:rPr lang="nl-NL" smtClean="0"/>
              <a:pPr/>
              <a:t>10</a:t>
            </a:fld>
            <a:endParaRPr lang="nl-NL" dirty="0"/>
          </a:p>
        </p:txBody>
      </p:sp>
    </p:spTree>
    <p:extLst>
      <p:ext uri="{BB962C8B-B14F-4D97-AF65-F5344CB8AC3E}">
        <p14:creationId xmlns:p14="http://schemas.microsoft.com/office/powerpoint/2010/main" val="1181911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6362D5E-FFB1-4C07-A5A5-30A1514E0A6E}" type="slidenum">
              <a:rPr lang="nl-NL" smtClean="0"/>
              <a:pPr/>
              <a:t>11</a:t>
            </a:fld>
            <a:endParaRPr lang="nl-NL" dirty="0"/>
          </a:p>
        </p:txBody>
      </p:sp>
    </p:spTree>
    <p:extLst>
      <p:ext uri="{BB962C8B-B14F-4D97-AF65-F5344CB8AC3E}">
        <p14:creationId xmlns:p14="http://schemas.microsoft.com/office/powerpoint/2010/main" val="1302295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9253322C-FCC7-4A16-98AA-366EE04F78D2}" type="slidenum">
              <a:rPr lang="nl-NL" smtClean="0"/>
              <a:pPr>
                <a:defRPr/>
              </a:pPr>
              <a:t>12</a:t>
            </a:fld>
            <a:endParaRPr lang="nl-NL"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nl-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9253322C-FCC7-4A16-98AA-366EE04F78D2}" type="slidenum">
              <a:rPr lang="nl-NL" smtClean="0"/>
              <a:pPr>
                <a:defRPr/>
              </a:pPr>
              <a:t>15</a:t>
            </a:fld>
            <a:endParaRPr lang="nl-NL"/>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9253322C-FCC7-4A16-98AA-366EE04F78D2}" type="slidenum">
              <a:rPr lang="nl-NL" smtClean="0"/>
              <a:pPr>
                <a:defRPr/>
              </a:pPr>
              <a:t>18</a:t>
            </a:fld>
            <a:endParaRPr lang="nl-NL"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nl-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6362D5E-FFB1-4C07-A5A5-30A1514E0A6E}" type="slidenum">
              <a:rPr lang="nl-NL" smtClean="0"/>
              <a:pPr/>
              <a:t>21</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9253322C-FCC7-4A16-98AA-366EE04F78D2}" type="slidenum">
              <a:rPr lang="nl-NL" smtClean="0"/>
              <a:pPr>
                <a:defRPr/>
              </a:pPr>
              <a:t>24</a:t>
            </a:fld>
            <a:endParaRPr lang="nl-NL"/>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11D44D42-9E5A-4974-AB91-24643DC680ED}" type="datetime1">
              <a:rPr lang="nl-NL" smtClean="0"/>
              <a:pPr/>
              <a:t>14-11-2019</a:t>
            </a:fld>
            <a:endParaRPr lang="nl-NL" dirty="0"/>
          </a:p>
        </p:txBody>
      </p:sp>
      <p:sp>
        <p:nvSpPr>
          <p:cNvPr id="5" name="Tijdelijke aanduiding voor voettekst 4"/>
          <p:cNvSpPr>
            <a:spLocks noGrp="1"/>
          </p:cNvSpPr>
          <p:nvPr>
            <p:ph type="ftr" sz="quarter" idx="11"/>
          </p:nvPr>
        </p:nvSpPr>
        <p:spPr/>
        <p:txBody>
          <a:bodyPr/>
          <a:lstStyle/>
          <a:p>
            <a:r>
              <a:rPr lang="nl-NL" dirty="0"/>
              <a:t>Trainen op basis van hartslagzones.</a:t>
            </a:r>
          </a:p>
        </p:txBody>
      </p:sp>
      <p:sp>
        <p:nvSpPr>
          <p:cNvPr id="6" name="Tijdelijke aanduiding voor dianummer 5"/>
          <p:cNvSpPr>
            <a:spLocks noGrp="1"/>
          </p:cNvSpPr>
          <p:nvPr>
            <p:ph type="sldNum" sz="quarter" idx="12"/>
          </p:nvPr>
        </p:nvSpPr>
        <p:spPr/>
        <p:txBody>
          <a:bodyPr/>
          <a:lstStyle/>
          <a:p>
            <a:fld id="{C5DB0C24-A1CD-4750-8AE5-47CA0D91DCA4}" type="slidenum">
              <a:rPr lang="nl-NL" smtClean="0"/>
              <a:pPr/>
              <a:t>‹nr.›</a:t>
            </a:fld>
            <a:endParaRPr lang="nl-NL"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D7DFCD0-BE3F-45D9-9491-4D89BBB3A105}" type="datetime1">
              <a:rPr lang="nl-NL" smtClean="0"/>
              <a:pPr/>
              <a:t>14-11-2019</a:t>
            </a:fld>
            <a:endParaRPr lang="nl-NL" dirty="0"/>
          </a:p>
        </p:txBody>
      </p:sp>
      <p:sp>
        <p:nvSpPr>
          <p:cNvPr id="5" name="Tijdelijke aanduiding voor voettekst 4"/>
          <p:cNvSpPr>
            <a:spLocks noGrp="1"/>
          </p:cNvSpPr>
          <p:nvPr>
            <p:ph type="ftr" sz="quarter" idx="11"/>
          </p:nvPr>
        </p:nvSpPr>
        <p:spPr/>
        <p:txBody>
          <a:bodyPr/>
          <a:lstStyle/>
          <a:p>
            <a:r>
              <a:rPr lang="nl-NL" dirty="0"/>
              <a:t>Trainen op basis van hartslagzones.</a:t>
            </a:r>
          </a:p>
        </p:txBody>
      </p:sp>
      <p:sp>
        <p:nvSpPr>
          <p:cNvPr id="6" name="Tijdelijke aanduiding voor dianummer 5"/>
          <p:cNvSpPr>
            <a:spLocks noGrp="1"/>
          </p:cNvSpPr>
          <p:nvPr>
            <p:ph type="sldNum" sz="quarter" idx="12"/>
          </p:nvPr>
        </p:nvSpPr>
        <p:spPr/>
        <p:txBody>
          <a:bodyPr/>
          <a:lstStyle/>
          <a:p>
            <a:fld id="{C5DB0C24-A1CD-4750-8AE5-47CA0D91DCA4}" type="slidenum">
              <a:rPr lang="nl-NL" smtClean="0"/>
              <a:pPr/>
              <a:t>‹nr.›</a:t>
            </a:fld>
            <a:endParaRPr lang="nl-NL"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55591D2-D834-4374-A37D-1D6AC24C72E3}" type="datetime1">
              <a:rPr lang="nl-NL" smtClean="0"/>
              <a:pPr/>
              <a:t>14-11-2019</a:t>
            </a:fld>
            <a:endParaRPr lang="nl-NL" dirty="0"/>
          </a:p>
        </p:txBody>
      </p:sp>
      <p:sp>
        <p:nvSpPr>
          <p:cNvPr id="5" name="Tijdelijke aanduiding voor voettekst 4"/>
          <p:cNvSpPr>
            <a:spLocks noGrp="1"/>
          </p:cNvSpPr>
          <p:nvPr>
            <p:ph type="ftr" sz="quarter" idx="11"/>
          </p:nvPr>
        </p:nvSpPr>
        <p:spPr/>
        <p:txBody>
          <a:bodyPr/>
          <a:lstStyle/>
          <a:p>
            <a:r>
              <a:rPr lang="nl-NL" dirty="0"/>
              <a:t>Trainen op basis van hartslagzones.</a:t>
            </a:r>
          </a:p>
        </p:txBody>
      </p:sp>
      <p:sp>
        <p:nvSpPr>
          <p:cNvPr id="6" name="Tijdelijke aanduiding voor dianummer 5"/>
          <p:cNvSpPr>
            <a:spLocks noGrp="1"/>
          </p:cNvSpPr>
          <p:nvPr>
            <p:ph type="sldNum" sz="quarter" idx="12"/>
          </p:nvPr>
        </p:nvSpPr>
        <p:spPr/>
        <p:txBody>
          <a:bodyPr/>
          <a:lstStyle/>
          <a:p>
            <a:fld id="{C5DB0C24-A1CD-4750-8AE5-47CA0D91DCA4}" type="slidenum">
              <a:rPr lang="nl-NL" smtClean="0"/>
              <a:pPr/>
              <a:t>‹nr.›</a:t>
            </a:fld>
            <a:endParaRPr lang="nl-NL"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C54972C-E186-4998-9C33-8386D2277C6A}" type="datetime1">
              <a:rPr lang="nl-NL" smtClean="0"/>
              <a:pPr/>
              <a:t>14-11-2019</a:t>
            </a:fld>
            <a:endParaRPr lang="nl-NL" dirty="0"/>
          </a:p>
        </p:txBody>
      </p:sp>
      <p:sp>
        <p:nvSpPr>
          <p:cNvPr id="5" name="Tijdelijke aanduiding voor voettekst 4"/>
          <p:cNvSpPr>
            <a:spLocks noGrp="1"/>
          </p:cNvSpPr>
          <p:nvPr>
            <p:ph type="ftr" sz="quarter" idx="11"/>
          </p:nvPr>
        </p:nvSpPr>
        <p:spPr/>
        <p:txBody>
          <a:bodyPr/>
          <a:lstStyle/>
          <a:p>
            <a:r>
              <a:rPr lang="nl-NL" dirty="0"/>
              <a:t>Trainen op basis van hartslagzones.</a:t>
            </a:r>
          </a:p>
        </p:txBody>
      </p:sp>
      <p:sp>
        <p:nvSpPr>
          <p:cNvPr id="6" name="Tijdelijke aanduiding voor dianummer 5"/>
          <p:cNvSpPr>
            <a:spLocks noGrp="1"/>
          </p:cNvSpPr>
          <p:nvPr>
            <p:ph type="sldNum" sz="quarter" idx="12"/>
          </p:nvPr>
        </p:nvSpPr>
        <p:spPr/>
        <p:txBody>
          <a:bodyPr/>
          <a:lstStyle/>
          <a:p>
            <a:fld id="{C5DB0C24-A1CD-4750-8AE5-47CA0D91DCA4}" type="slidenum">
              <a:rPr lang="nl-NL" smtClean="0"/>
              <a:pPr/>
              <a:t>‹nr.›</a:t>
            </a:fld>
            <a:endParaRPr lang="nl-NL"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FF47FED7-4866-48AD-87D7-FF7665353A6E}" type="datetime1">
              <a:rPr lang="nl-NL" smtClean="0"/>
              <a:pPr/>
              <a:t>14-11-2019</a:t>
            </a:fld>
            <a:endParaRPr lang="nl-NL" dirty="0"/>
          </a:p>
        </p:txBody>
      </p:sp>
      <p:sp>
        <p:nvSpPr>
          <p:cNvPr id="5" name="Tijdelijke aanduiding voor voettekst 4"/>
          <p:cNvSpPr>
            <a:spLocks noGrp="1"/>
          </p:cNvSpPr>
          <p:nvPr>
            <p:ph type="ftr" sz="quarter" idx="11"/>
          </p:nvPr>
        </p:nvSpPr>
        <p:spPr/>
        <p:txBody>
          <a:bodyPr/>
          <a:lstStyle/>
          <a:p>
            <a:r>
              <a:rPr lang="nl-NL" dirty="0"/>
              <a:t>Trainen op basis van hartslagzones.</a:t>
            </a:r>
          </a:p>
        </p:txBody>
      </p:sp>
      <p:sp>
        <p:nvSpPr>
          <p:cNvPr id="6" name="Tijdelijke aanduiding voor dianummer 5"/>
          <p:cNvSpPr>
            <a:spLocks noGrp="1"/>
          </p:cNvSpPr>
          <p:nvPr>
            <p:ph type="sldNum" sz="quarter" idx="12"/>
          </p:nvPr>
        </p:nvSpPr>
        <p:spPr/>
        <p:txBody>
          <a:bodyPr/>
          <a:lstStyle/>
          <a:p>
            <a:fld id="{C5DB0C24-A1CD-4750-8AE5-47CA0D91DCA4}" type="slidenum">
              <a:rPr lang="nl-NL" smtClean="0"/>
              <a:pPr/>
              <a:t>‹nr.›</a:t>
            </a:fld>
            <a:endParaRPr lang="nl-NL"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B38CFC99-B078-4DB8-BAD7-09AA0A087B2F}" type="datetime1">
              <a:rPr lang="nl-NL" smtClean="0"/>
              <a:pPr/>
              <a:t>14-11-2019</a:t>
            </a:fld>
            <a:endParaRPr lang="nl-NL" dirty="0"/>
          </a:p>
        </p:txBody>
      </p:sp>
      <p:sp>
        <p:nvSpPr>
          <p:cNvPr id="6" name="Tijdelijke aanduiding voor voettekst 5"/>
          <p:cNvSpPr>
            <a:spLocks noGrp="1"/>
          </p:cNvSpPr>
          <p:nvPr>
            <p:ph type="ftr" sz="quarter" idx="11"/>
          </p:nvPr>
        </p:nvSpPr>
        <p:spPr/>
        <p:txBody>
          <a:bodyPr/>
          <a:lstStyle/>
          <a:p>
            <a:r>
              <a:rPr lang="nl-NL" dirty="0"/>
              <a:t>Trainen op basis van hartslagzones.</a:t>
            </a:r>
          </a:p>
        </p:txBody>
      </p:sp>
      <p:sp>
        <p:nvSpPr>
          <p:cNvPr id="7" name="Tijdelijke aanduiding voor dianummer 6"/>
          <p:cNvSpPr>
            <a:spLocks noGrp="1"/>
          </p:cNvSpPr>
          <p:nvPr>
            <p:ph type="sldNum" sz="quarter" idx="12"/>
          </p:nvPr>
        </p:nvSpPr>
        <p:spPr/>
        <p:txBody>
          <a:bodyPr/>
          <a:lstStyle/>
          <a:p>
            <a:fld id="{C5DB0C24-A1CD-4750-8AE5-47CA0D91DCA4}" type="slidenum">
              <a:rPr lang="nl-NL" smtClean="0"/>
              <a:pPr/>
              <a:t>‹nr.›</a:t>
            </a:fld>
            <a:endParaRPr lang="nl-NL"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579A703-F62C-479E-BD26-FF7E2A352536}" type="datetime1">
              <a:rPr lang="nl-NL" smtClean="0"/>
              <a:pPr/>
              <a:t>14-11-2019</a:t>
            </a:fld>
            <a:endParaRPr lang="nl-NL" dirty="0"/>
          </a:p>
        </p:txBody>
      </p:sp>
      <p:sp>
        <p:nvSpPr>
          <p:cNvPr id="8" name="Tijdelijke aanduiding voor voettekst 7"/>
          <p:cNvSpPr>
            <a:spLocks noGrp="1"/>
          </p:cNvSpPr>
          <p:nvPr>
            <p:ph type="ftr" sz="quarter" idx="11"/>
          </p:nvPr>
        </p:nvSpPr>
        <p:spPr/>
        <p:txBody>
          <a:bodyPr/>
          <a:lstStyle/>
          <a:p>
            <a:r>
              <a:rPr lang="nl-NL" dirty="0"/>
              <a:t>Trainen op basis van hartslagzones.</a:t>
            </a:r>
          </a:p>
        </p:txBody>
      </p:sp>
      <p:sp>
        <p:nvSpPr>
          <p:cNvPr id="9" name="Tijdelijke aanduiding voor dianummer 8"/>
          <p:cNvSpPr>
            <a:spLocks noGrp="1"/>
          </p:cNvSpPr>
          <p:nvPr>
            <p:ph type="sldNum" sz="quarter" idx="12"/>
          </p:nvPr>
        </p:nvSpPr>
        <p:spPr/>
        <p:txBody>
          <a:bodyPr/>
          <a:lstStyle/>
          <a:p>
            <a:fld id="{C5DB0C24-A1CD-4750-8AE5-47CA0D91DCA4}" type="slidenum">
              <a:rPr lang="nl-NL" smtClean="0"/>
              <a:pPr/>
              <a:t>‹nr.›</a:t>
            </a:fld>
            <a:endParaRPr lang="nl-NL"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E3CA01D4-BC54-47D1-89A8-4E8C0855FD0A}" type="datetime1">
              <a:rPr lang="nl-NL" smtClean="0"/>
              <a:pPr/>
              <a:t>14-11-2019</a:t>
            </a:fld>
            <a:endParaRPr lang="nl-NL" dirty="0"/>
          </a:p>
        </p:txBody>
      </p:sp>
      <p:sp>
        <p:nvSpPr>
          <p:cNvPr id="4" name="Tijdelijke aanduiding voor voettekst 3"/>
          <p:cNvSpPr>
            <a:spLocks noGrp="1"/>
          </p:cNvSpPr>
          <p:nvPr>
            <p:ph type="ftr" sz="quarter" idx="11"/>
          </p:nvPr>
        </p:nvSpPr>
        <p:spPr/>
        <p:txBody>
          <a:bodyPr/>
          <a:lstStyle/>
          <a:p>
            <a:r>
              <a:rPr lang="nl-NL" dirty="0"/>
              <a:t>Trainen op basis van hartslagzones.</a:t>
            </a:r>
          </a:p>
        </p:txBody>
      </p:sp>
      <p:sp>
        <p:nvSpPr>
          <p:cNvPr id="5" name="Tijdelijke aanduiding voor dianummer 4"/>
          <p:cNvSpPr>
            <a:spLocks noGrp="1"/>
          </p:cNvSpPr>
          <p:nvPr>
            <p:ph type="sldNum" sz="quarter" idx="12"/>
          </p:nvPr>
        </p:nvSpPr>
        <p:spPr/>
        <p:txBody>
          <a:bodyPr/>
          <a:lstStyle/>
          <a:p>
            <a:fld id="{C5DB0C24-A1CD-4750-8AE5-47CA0D91DCA4}" type="slidenum">
              <a:rPr lang="nl-NL" smtClean="0"/>
              <a:pPr/>
              <a:t>‹nr.›</a:t>
            </a:fld>
            <a:endParaRPr lang="nl-NL"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F922E5E-5A52-414D-9F89-FF66878F4C1E}" type="datetime1">
              <a:rPr lang="nl-NL" smtClean="0"/>
              <a:pPr/>
              <a:t>14-11-2019</a:t>
            </a:fld>
            <a:endParaRPr lang="nl-NL" dirty="0"/>
          </a:p>
        </p:txBody>
      </p:sp>
      <p:sp>
        <p:nvSpPr>
          <p:cNvPr id="3" name="Tijdelijke aanduiding voor voettekst 2"/>
          <p:cNvSpPr>
            <a:spLocks noGrp="1"/>
          </p:cNvSpPr>
          <p:nvPr>
            <p:ph type="ftr" sz="quarter" idx="11"/>
          </p:nvPr>
        </p:nvSpPr>
        <p:spPr/>
        <p:txBody>
          <a:bodyPr/>
          <a:lstStyle/>
          <a:p>
            <a:r>
              <a:rPr lang="nl-NL" dirty="0"/>
              <a:t>Trainen op basis van hartslagzones.</a:t>
            </a:r>
          </a:p>
        </p:txBody>
      </p:sp>
      <p:sp>
        <p:nvSpPr>
          <p:cNvPr id="4" name="Tijdelijke aanduiding voor dianummer 3"/>
          <p:cNvSpPr>
            <a:spLocks noGrp="1"/>
          </p:cNvSpPr>
          <p:nvPr>
            <p:ph type="sldNum" sz="quarter" idx="12"/>
          </p:nvPr>
        </p:nvSpPr>
        <p:spPr/>
        <p:txBody>
          <a:bodyPr/>
          <a:lstStyle/>
          <a:p>
            <a:fld id="{C5DB0C24-A1CD-4750-8AE5-47CA0D91DCA4}" type="slidenum">
              <a:rPr lang="nl-NL" smtClean="0"/>
              <a:pPr/>
              <a:t>‹nr.›</a:t>
            </a:fld>
            <a:endParaRPr lang="nl-NL"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7AEEE46-0917-48FE-AF38-9320DAB5ABD6}" type="datetime1">
              <a:rPr lang="nl-NL" smtClean="0"/>
              <a:pPr/>
              <a:t>14-11-2019</a:t>
            </a:fld>
            <a:endParaRPr lang="nl-NL" dirty="0"/>
          </a:p>
        </p:txBody>
      </p:sp>
      <p:sp>
        <p:nvSpPr>
          <p:cNvPr id="6" name="Tijdelijke aanduiding voor voettekst 5"/>
          <p:cNvSpPr>
            <a:spLocks noGrp="1"/>
          </p:cNvSpPr>
          <p:nvPr>
            <p:ph type="ftr" sz="quarter" idx="11"/>
          </p:nvPr>
        </p:nvSpPr>
        <p:spPr/>
        <p:txBody>
          <a:bodyPr/>
          <a:lstStyle/>
          <a:p>
            <a:r>
              <a:rPr lang="nl-NL" dirty="0"/>
              <a:t>Trainen op basis van hartslagzones.</a:t>
            </a:r>
          </a:p>
        </p:txBody>
      </p:sp>
      <p:sp>
        <p:nvSpPr>
          <p:cNvPr id="7" name="Tijdelijke aanduiding voor dianummer 6"/>
          <p:cNvSpPr>
            <a:spLocks noGrp="1"/>
          </p:cNvSpPr>
          <p:nvPr>
            <p:ph type="sldNum" sz="quarter" idx="12"/>
          </p:nvPr>
        </p:nvSpPr>
        <p:spPr/>
        <p:txBody>
          <a:bodyPr/>
          <a:lstStyle/>
          <a:p>
            <a:fld id="{C5DB0C24-A1CD-4750-8AE5-47CA0D91DCA4}" type="slidenum">
              <a:rPr lang="nl-NL" smtClean="0"/>
              <a:pPr/>
              <a:t>‹nr.›</a:t>
            </a:fld>
            <a:endParaRPr lang="nl-NL" dirty="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5929BB2-97E3-40AB-9B97-10292A2AACA5}" type="datetime1">
              <a:rPr lang="nl-NL" smtClean="0"/>
              <a:pPr/>
              <a:t>14-11-2019</a:t>
            </a:fld>
            <a:endParaRPr lang="nl-NL" dirty="0"/>
          </a:p>
        </p:txBody>
      </p:sp>
      <p:sp>
        <p:nvSpPr>
          <p:cNvPr id="6" name="Tijdelijke aanduiding voor voettekst 5"/>
          <p:cNvSpPr>
            <a:spLocks noGrp="1"/>
          </p:cNvSpPr>
          <p:nvPr>
            <p:ph type="ftr" sz="quarter" idx="11"/>
          </p:nvPr>
        </p:nvSpPr>
        <p:spPr/>
        <p:txBody>
          <a:bodyPr/>
          <a:lstStyle/>
          <a:p>
            <a:r>
              <a:rPr lang="nl-NL" dirty="0"/>
              <a:t>Trainen op basis van hartslagzones.</a:t>
            </a:r>
          </a:p>
        </p:txBody>
      </p:sp>
      <p:sp>
        <p:nvSpPr>
          <p:cNvPr id="7" name="Tijdelijke aanduiding voor dianummer 6"/>
          <p:cNvSpPr>
            <a:spLocks noGrp="1"/>
          </p:cNvSpPr>
          <p:nvPr>
            <p:ph type="sldNum" sz="quarter" idx="12"/>
          </p:nvPr>
        </p:nvSpPr>
        <p:spPr/>
        <p:txBody>
          <a:bodyPr/>
          <a:lstStyle/>
          <a:p>
            <a:fld id="{C5DB0C24-A1CD-4750-8AE5-47CA0D91DCA4}" type="slidenum">
              <a:rPr lang="nl-NL" smtClean="0"/>
              <a:pPr/>
              <a:t>‹nr.›</a:t>
            </a:fld>
            <a:endParaRPr lang="nl-NL"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stretch>
            <a:fillRect l="-14000" r="-14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2B97B-6C34-4299-904F-5107C8828066}" type="datetime1">
              <a:rPr lang="nl-NL" smtClean="0"/>
              <a:pPr/>
              <a:t>14-11-2019</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a:t>Trainen op basis van hartslagzones.</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B0C24-A1CD-4750-8AE5-47CA0D91DCA4}"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Alle%20rekenformules%20hartslagtraining%20en%20VO2%20max..xlsx"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Alle%20rekenformules%20hartslagtraining%20en%20VO2%20max..xlsx"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FF47FED7-4866-48AD-87D7-FF7665353A6E}" type="datetime1">
              <a:rPr lang="nl-NL" smtClean="0"/>
              <a:pPr/>
              <a:t>14-11-2019</a:t>
            </a:fld>
            <a:endParaRPr lang="nl-NL" dirty="0"/>
          </a:p>
        </p:txBody>
      </p:sp>
      <p:sp>
        <p:nvSpPr>
          <p:cNvPr id="5" name="Tijdelijke aanduiding voor voettekst 4"/>
          <p:cNvSpPr>
            <a:spLocks noGrp="1"/>
          </p:cNvSpPr>
          <p:nvPr>
            <p:ph type="ftr" sz="quarter" idx="11"/>
          </p:nvPr>
        </p:nvSpPr>
        <p:spPr/>
        <p:txBody>
          <a:bodyPr/>
          <a:lstStyle/>
          <a:p>
            <a:r>
              <a:rPr lang="nl-NL" dirty="0"/>
              <a:t>Trainen op basis van hartslagzones.</a:t>
            </a:r>
          </a:p>
        </p:txBody>
      </p:sp>
      <p:sp>
        <p:nvSpPr>
          <p:cNvPr id="3" name="Tijdelijke aanduiding voor tekst 2"/>
          <p:cNvSpPr>
            <a:spLocks noGrp="1"/>
          </p:cNvSpPr>
          <p:nvPr>
            <p:ph type="body" idx="4294967295"/>
          </p:nvPr>
        </p:nvSpPr>
        <p:spPr>
          <a:xfrm>
            <a:off x="143508" y="778335"/>
            <a:ext cx="8856984" cy="5535263"/>
          </a:xfrm>
        </p:spPr>
        <p:txBody>
          <a:bodyPr>
            <a:normAutofit lnSpcReduction="10000"/>
          </a:bodyPr>
          <a:lstStyle/>
          <a:p>
            <a:r>
              <a:rPr lang="nl-NL" sz="2400" b="1" i="1" dirty="0">
                <a:solidFill>
                  <a:schemeClr val="tx1"/>
                </a:solidFill>
              </a:rPr>
              <a:t>Het is beter om drie keer per week een half uur te trainen dan één keer per week anderhalf uur.</a:t>
            </a:r>
          </a:p>
          <a:p>
            <a:r>
              <a:rPr lang="nl-NL" sz="2400" b="1" i="1" dirty="0"/>
              <a:t>Weet wat je traint!</a:t>
            </a:r>
          </a:p>
          <a:p>
            <a:r>
              <a:rPr lang="nl-NL" sz="2400" b="1" i="1" dirty="0"/>
              <a:t>Je traint wat je doet.</a:t>
            </a:r>
          </a:p>
          <a:p>
            <a:r>
              <a:rPr lang="nl-NL" sz="2400" b="1" i="1" dirty="0"/>
              <a:t>Stel jezelf een haalbaar doel.</a:t>
            </a:r>
          </a:p>
          <a:p>
            <a:r>
              <a:rPr lang="nl-NL" sz="2400" b="1" i="1" dirty="0"/>
              <a:t>Door te meten kom je te tot weten.</a:t>
            </a:r>
          </a:p>
          <a:p>
            <a:r>
              <a:rPr lang="nl-NL" sz="2400" b="1" i="1" dirty="0"/>
              <a:t>Heb altijd vertrouwen in het schema wat je volgt.</a:t>
            </a:r>
          </a:p>
          <a:p>
            <a:r>
              <a:rPr lang="nl-NL" sz="2400" b="1" i="1" dirty="0"/>
              <a:t>Wie zijn kennis vermeerdert, vermeerdert zijn hardloopplezier.</a:t>
            </a:r>
          </a:p>
          <a:p>
            <a:r>
              <a:rPr lang="nl-NL" sz="2400" b="1" i="1" dirty="0"/>
              <a:t>Men zou altijd achteraan moeten beginnen.</a:t>
            </a:r>
          </a:p>
          <a:p>
            <a:r>
              <a:rPr lang="nl-NL" sz="2400" b="1" i="1" dirty="0"/>
              <a:t>Spaar je vet blijf in bed.</a:t>
            </a:r>
          </a:p>
          <a:p>
            <a:r>
              <a:rPr lang="nl-NL" sz="2400" b="1" i="1" dirty="0"/>
              <a:t>Wie te weinig traint  zal niet finishen, maar wie te hard</a:t>
            </a:r>
            <a:r>
              <a:rPr lang="nl-NL" sz="2400" b="1" dirty="0"/>
              <a:t> </a:t>
            </a:r>
            <a:r>
              <a:rPr lang="nl-NL" sz="2400" b="1" i="1" dirty="0"/>
              <a:t>traint zal niet starten.</a:t>
            </a:r>
            <a:r>
              <a:rPr lang="nl-NL" sz="2400" b="1" dirty="0"/>
              <a:t> </a:t>
            </a:r>
          </a:p>
          <a:p>
            <a:r>
              <a:rPr lang="nl-NL" sz="2400" b="1" dirty="0">
                <a:solidFill>
                  <a:srgbClr val="FF0000"/>
                </a:solidFill>
              </a:rPr>
              <a:t>NL</a:t>
            </a:r>
            <a:r>
              <a:rPr lang="nl-NL" sz="2400" b="1" dirty="0"/>
              <a:t>..</a:t>
            </a:r>
            <a:r>
              <a:rPr lang="nl-NL" sz="2400" b="1" dirty="0">
                <a:solidFill>
                  <a:srgbClr val="0070C0"/>
                </a:solidFill>
              </a:rPr>
              <a:t>ML</a:t>
            </a:r>
            <a:r>
              <a:rPr lang="nl-NL" sz="2400" b="1" dirty="0"/>
              <a:t>! (Ad Paulen).</a:t>
            </a:r>
          </a:p>
          <a:p>
            <a:endParaRPr lang="nl-NL" sz="2400" i="1" dirty="0"/>
          </a:p>
          <a:p>
            <a:endParaRPr lang="nl-NL" sz="2400" i="1" dirty="0"/>
          </a:p>
          <a:p>
            <a:endParaRPr lang="nl-NL" sz="2400" i="1" dirty="0"/>
          </a:p>
          <a:p>
            <a:endParaRPr lang="nl-NL" sz="2400" i="1" dirty="0"/>
          </a:p>
          <a:p>
            <a:endParaRPr lang="nl-NL" sz="2400" i="1" dirty="0"/>
          </a:p>
          <a:p>
            <a:pPr marL="0" indent="0">
              <a:buNone/>
            </a:pPr>
            <a:endParaRPr lang="nl-NL" sz="2400" i="1" dirty="0"/>
          </a:p>
          <a:p>
            <a:pPr marL="0" indent="0" algn="ctr">
              <a:buNone/>
            </a:pPr>
            <a:endParaRPr lang="nl-NL" sz="2400" i="1" dirty="0">
              <a:solidFill>
                <a:schemeClr val="tx1"/>
              </a:solidFill>
            </a:endParaRPr>
          </a:p>
        </p:txBody>
      </p:sp>
      <p:sp>
        <p:nvSpPr>
          <p:cNvPr id="8" name="Tekstvak 7"/>
          <p:cNvSpPr txBox="1"/>
          <p:nvPr/>
        </p:nvSpPr>
        <p:spPr>
          <a:xfrm>
            <a:off x="1979712" y="210188"/>
            <a:ext cx="4536504" cy="584775"/>
          </a:xfrm>
          <a:prstGeom prst="rect">
            <a:avLst/>
          </a:prstGeom>
          <a:noFill/>
        </p:spPr>
        <p:txBody>
          <a:bodyPr wrap="square" rtlCol="0">
            <a:spAutoFit/>
          </a:bodyPr>
          <a:lstStyle/>
          <a:p>
            <a:r>
              <a:rPr lang="nl-NL" sz="3200" b="1" i="1" dirty="0">
                <a:solidFill>
                  <a:srgbClr val="0070C0"/>
                </a:solidFill>
              </a:rPr>
              <a:t>Gevleugelde uitspraken.</a:t>
            </a: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6033977"/>
            <a:ext cx="1875625" cy="644746"/>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8" dur="5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logo voor op shirt.jpg"/>
          <p:cNvPicPr>
            <a:picLocks noChangeAspect="1"/>
          </p:cNvPicPr>
          <p:nvPr/>
        </p:nvPicPr>
        <p:blipFill>
          <a:blip r:embed="rId5" cstate="print"/>
          <a:stretch>
            <a:fillRect/>
          </a:stretch>
        </p:blipFill>
        <p:spPr>
          <a:xfrm>
            <a:off x="7143768" y="6000768"/>
            <a:ext cx="1620975" cy="557210"/>
          </a:xfrm>
          <a:prstGeom prst="rect">
            <a:avLst/>
          </a:prstGeom>
          <a:ln w="19050">
            <a:solidFill>
              <a:schemeClr val="tx2">
                <a:lumMod val="75000"/>
              </a:schemeClr>
            </a:solidFill>
          </a:ln>
        </p:spPr>
      </p:pic>
      <p:cxnSp>
        <p:nvCxnSpPr>
          <p:cNvPr id="10" name="Rechte verbindingslijn met pijl 9"/>
          <p:cNvCxnSpPr/>
          <p:nvPr/>
        </p:nvCxnSpPr>
        <p:spPr>
          <a:xfrm flipV="1">
            <a:off x="1927860" y="1928798"/>
            <a:ext cx="4643470" cy="2071702"/>
          </a:xfrm>
          <a:prstGeom prst="straightConnector1">
            <a:avLst/>
          </a:prstGeom>
          <a:ln w="41275">
            <a:solidFill>
              <a:schemeClr val="tx1">
                <a:alpha val="9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p:nvPr/>
        </p:nvCxnSpPr>
        <p:spPr>
          <a:xfrm>
            <a:off x="1927860" y="4000500"/>
            <a:ext cx="4787280" cy="1500202"/>
          </a:xfrm>
          <a:prstGeom prst="straightConnector1">
            <a:avLst/>
          </a:prstGeom>
          <a:ln w="412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 name="Tijdelijke aanduiding voor datum 12"/>
          <p:cNvSpPr>
            <a:spLocks noGrp="1"/>
          </p:cNvSpPr>
          <p:nvPr>
            <p:ph type="dt" sz="half" idx="10"/>
          </p:nvPr>
        </p:nvSpPr>
        <p:spPr/>
        <p:txBody>
          <a:bodyPr/>
          <a:lstStyle/>
          <a:p>
            <a:fld id="{D21D8F59-4438-4C1C-99CD-2AC7098087E5}" type="datetime1">
              <a:rPr lang="nl-NL" smtClean="0"/>
              <a:pPr/>
              <a:t>14-11-2019</a:t>
            </a:fld>
            <a:endParaRPr lang="nl-NL" dirty="0"/>
          </a:p>
        </p:txBody>
      </p:sp>
      <p:sp>
        <p:nvSpPr>
          <p:cNvPr id="14" name="Tijdelijke aanduiding voor voettekst 13"/>
          <p:cNvSpPr>
            <a:spLocks noGrp="1"/>
          </p:cNvSpPr>
          <p:nvPr>
            <p:ph type="ftr" sz="quarter" idx="11"/>
          </p:nvPr>
        </p:nvSpPr>
        <p:spPr/>
        <p:txBody>
          <a:bodyPr/>
          <a:lstStyle/>
          <a:p>
            <a:r>
              <a:rPr lang="nl-NL" dirty="0"/>
              <a:t>Trainen op basis van hartslagzones.</a:t>
            </a:r>
          </a:p>
        </p:txBody>
      </p:sp>
      <p:sp>
        <p:nvSpPr>
          <p:cNvPr id="26" name="Boog 25"/>
          <p:cNvSpPr/>
          <p:nvPr/>
        </p:nvSpPr>
        <p:spPr>
          <a:xfrm rot="11313426">
            <a:off x="1995700" y="2780753"/>
            <a:ext cx="937198" cy="1929640"/>
          </a:xfrm>
          <a:prstGeom prst="arc">
            <a:avLst>
              <a:gd name="adj1" fmla="val 16186679"/>
              <a:gd name="adj2" fmla="val 19524787"/>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27" name="Boog 26"/>
          <p:cNvSpPr/>
          <p:nvPr/>
        </p:nvSpPr>
        <p:spPr>
          <a:xfrm rot="11313426">
            <a:off x="2989890" y="2344490"/>
            <a:ext cx="937198" cy="2017038"/>
          </a:xfrm>
          <a:prstGeom prst="arc">
            <a:avLst>
              <a:gd name="adj1" fmla="val 16077697"/>
              <a:gd name="adj2" fmla="val 19524787"/>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29" name="Boog 28"/>
          <p:cNvSpPr/>
          <p:nvPr/>
        </p:nvSpPr>
        <p:spPr>
          <a:xfrm rot="11313426">
            <a:off x="3973464" y="1914621"/>
            <a:ext cx="937198" cy="2239597"/>
          </a:xfrm>
          <a:prstGeom prst="arc">
            <a:avLst>
              <a:gd name="adj1" fmla="val 15965084"/>
              <a:gd name="adj2" fmla="val 19524787"/>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30" name="Boog 29"/>
          <p:cNvSpPr/>
          <p:nvPr/>
        </p:nvSpPr>
        <p:spPr>
          <a:xfrm rot="11313426">
            <a:off x="4963180" y="1199085"/>
            <a:ext cx="937198" cy="2447439"/>
          </a:xfrm>
          <a:prstGeom prst="arc">
            <a:avLst>
              <a:gd name="adj1" fmla="val 16139005"/>
              <a:gd name="adj2" fmla="val 19524787"/>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31" name="Boog 30"/>
          <p:cNvSpPr/>
          <p:nvPr/>
        </p:nvSpPr>
        <p:spPr>
          <a:xfrm rot="11313426">
            <a:off x="2787331" y="2982963"/>
            <a:ext cx="1002217" cy="1950161"/>
          </a:xfrm>
          <a:prstGeom prst="arc">
            <a:avLst>
              <a:gd name="adj1" fmla="val 13989264"/>
              <a:gd name="adj2" fmla="val 19338516"/>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32" name="Boog 31"/>
          <p:cNvSpPr/>
          <p:nvPr/>
        </p:nvSpPr>
        <p:spPr>
          <a:xfrm rot="11313426">
            <a:off x="3710493" y="3345088"/>
            <a:ext cx="937198" cy="1933404"/>
          </a:xfrm>
          <a:prstGeom prst="arc">
            <a:avLst>
              <a:gd name="adj1" fmla="val 13989264"/>
              <a:gd name="adj2" fmla="val 19524787"/>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33" name="Boog 32"/>
          <p:cNvSpPr/>
          <p:nvPr/>
        </p:nvSpPr>
        <p:spPr>
          <a:xfrm rot="11313426">
            <a:off x="4496310" y="3630839"/>
            <a:ext cx="937198" cy="1933404"/>
          </a:xfrm>
          <a:prstGeom prst="arc">
            <a:avLst>
              <a:gd name="adj1" fmla="val 13575824"/>
              <a:gd name="adj2" fmla="val 19524787"/>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cxnSp>
        <p:nvCxnSpPr>
          <p:cNvPr id="20" name="Rechte verbindingslijn met pijl 19"/>
          <p:cNvCxnSpPr>
            <a:stCxn id="26" idx="2"/>
          </p:cNvCxnSpPr>
          <p:nvPr/>
        </p:nvCxnSpPr>
        <p:spPr>
          <a:xfrm rot="16200000" flipH="1">
            <a:off x="4481063" y="1480677"/>
            <a:ext cx="18076" cy="502157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kstvak 21"/>
          <p:cNvSpPr txBox="1"/>
          <p:nvPr/>
        </p:nvSpPr>
        <p:spPr>
          <a:xfrm>
            <a:off x="6500826" y="4143380"/>
            <a:ext cx="642942" cy="369332"/>
          </a:xfrm>
          <a:prstGeom prst="rect">
            <a:avLst/>
          </a:prstGeom>
          <a:noFill/>
        </p:spPr>
        <p:txBody>
          <a:bodyPr wrap="square" rtlCol="0">
            <a:spAutoFit/>
          </a:bodyPr>
          <a:lstStyle/>
          <a:p>
            <a:r>
              <a:rPr lang="nl-NL" b="1" dirty="0"/>
              <a:t>Tijd</a:t>
            </a:r>
            <a:r>
              <a:rPr lang="nl-NL" dirty="0"/>
              <a:t>.</a:t>
            </a:r>
          </a:p>
        </p:txBody>
      </p:sp>
      <p:sp>
        <p:nvSpPr>
          <p:cNvPr id="23" name="Tekstvak 22"/>
          <p:cNvSpPr txBox="1"/>
          <p:nvPr/>
        </p:nvSpPr>
        <p:spPr>
          <a:xfrm>
            <a:off x="6643701" y="5572140"/>
            <a:ext cx="1643071" cy="369332"/>
          </a:xfrm>
          <a:prstGeom prst="rect">
            <a:avLst/>
          </a:prstGeom>
          <a:noFill/>
        </p:spPr>
        <p:txBody>
          <a:bodyPr wrap="square" rtlCol="0">
            <a:spAutoFit/>
          </a:bodyPr>
          <a:lstStyle/>
          <a:p>
            <a:r>
              <a:rPr lang="nl-NL" b="1" dirty="0"/>
              <a:t>Overtraining</a:t>
            </a:r>
          </a:p>
        </p:txBody>
      </p:sp>
      <p:sp>
        <p:nvSpPr>
          <p:cNvPr id="25" name="Tekstvak 24"/>
          <p:cNvSpPr txBox="1"/>
          <p:nvPr/>
        </p:nvSpPr>
        <p:spPr>
          <a:xfrm>
            <a:off x="6786578" y="1714488"/>
            <a:ext cx="857256" cy="369332"/>
          </a:xfrm>
          <a:prstGeom prst="rect">
            <a:avLst/>
          </a:prstGeom>
          <a:noFill/>
        </p:spPr>
        <p:txBody>
          <a:bodyPr wrap="square" rtlCol="0">
            <a:spAutoFit/>
          </a:bodyPr>
          <a:lstStyle/>
          <a:p>
            <a:r>
              <a:rPr lang="nl-NL" b="1" dirty="0"/>
              <a:t>Topfit.</a:t>
            </a:r>
          </a:p>
        </p:txBody>
      </p:sp>
      <p:sp>
        <p:nvSpPr>
          <p:cNvPr id="24" name="Tekstvak 23"/>
          <p:cNvSpPr txBox="1"/>
          <p:nvPr/>
        </p:nvSpPr>
        <p:spPr>
          <a:xfrm rot="19158966">
            <a:off x="1894703" y="4769751"/>
            <a:ext cx="571504" cy="246221"/>
          </a:xfrm>
          <a:prstGeom prst="rect">
            <a:avLst/>
          </a:prstGeom>
          <a:noFill/>
        </p:spPr>
        <p:txBody>
          <a:bodyPr wrap="square" rtlCol="0">
            <a:spAutoFit/>
          </a:bodyPr>
          <a:lstStyle/>
          <a:p>
            <a:r>
              <a:rPr lang="nl-NL" sz="1000" b="1" dirty="0"/>
              <a:t>prikkel</a:t>
            </a:r>
          </a:p>
        </p:txBody>
      </p:sp>
      <p:cxnSp>
        <p:nvCxnSpPr>
          <p:cNvPr id="34" name="Rechte verbindingslijn 33"/>
          <p:cNvCxnSpPr/>
          <p:nvPr/>
        </p:nvCxnSpPr>
        <p:spPr>
          <a:xfrm rot="5400000">
            <a:off x="1250133" y="4964917"/>
            <a:ext cx="221457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a:stCxn id="31" idx="2"/>
          </p:cNvCxnSpPr>
          <p:nvPr/>
        </p:nvCxnSpPr>
        <p:spPr>
          <a:xfrm rot="16200000" flipH="1">
            <a:off x="1866388" y="5152545"/>
            <a:ext cx="1827618" cy="11705"/>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a:stCxn id="27" idx="2"/>
          </p:cNvCxnSpPr>
          <p:nvPr/>
        </p:nvCxnSpPr>
        <p:spPr>
          <a:xfrm rot="16200000" flipH="1">
            <a:off x="1745229" y="4817070"/>
            <a:ext cx="2481324" cy="2895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p:nvCxnSpPr>
        <p:spPr>
          <a:xfrm rot="5400000">
            <a:off x="3286116" y="4286256"/>
            <a:ext cx="328614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p:nvCxnSpPr>
        <p:spPr>
          <a:xfrm rot="5400000">
            <a:off x="2643174" y="5500702"/>
            <a:ext cx="1143008"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p:nvPr/>
        </p:nvCxnSpPr>
        <p:spPr>
          <a:xfrm rot="5400000">
            <a:off x="2500298" y="4572008"/>
            <a:ext cx="285752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p:nvCxnSpPr>
        <p:spPr>
          <a:xfrm rot="5400000">
            <a:off x="2821769" y="4464851"/>
            <a:ext cx="3071834"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p:nvCxnSpPr>
        <p:spPr>
          <a:xfrm rot="5400000">
            <a:off x="2000232" y="4714884"/>
            <a:ext cx="2714644"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p:nvCxnSpPr>
        <p:spPr>
          <a:xfrm rot="5400000">
            <a:off x="3643306" y="4214818"/>
            <a:ext cx="3429024"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4" name="Rechte verbindingslijn 63"/>
          <p:cNvCxnSpPr/>
          <p:nvPr/>
        </p:nvCxnSpPr>
        <p:spPr>
          <a:xfrm rot="5400000">
            <a:off x="4107653" y="4107661"/>
            <a:ext cx="364333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0" name="Tekstvak 69"/>
          <p:cNvSpPr txBox="1"/>
          <p:nvPr/>
        </p:nvSpPr>
        <p:spPr>
          <a:xfrm rot="19281595">
            <a:off x="2428860" y="3929066"/>
            <a:ext cx="428628" cy="246221"/>
          </a:xfrm>
          <a:prstGeom prst="rect">
            <a:avLst/>
          </a:prstGeom>
          <a:noFill/>
        </p:spPr>
        <p:txBody>
          <a:bodyPr wrap="square" rtlCol="0">
            <a:spAutoFit/>
          </a:bodyPr>
          <a:lstStyle/>
          <a:p>
            <a:r>
              <a:rPr lang="nl-NL" sz="1000" b="1" dirty="0"/>
              <a:t>rust</a:t>
            </a:r>
          </a:p>
        </p:txBody>
      </p:sp>
      <p:sp>
        <p:nvSpPr>
          <p:cNvPr id="71" name="Tekstvak 70"/>
          <p:cNvSpPr txBox="1"/>
          <p:nvPr/>
        </p:nvSpPr>
        <p:spPr>
          <a:xfrm rot="18746850">
            <a:off x="2897310" y="4504755"/>
            <a:ext cx="571504" cy="246221"/>
          </a:xfrm>
          <a:prstGeom prst="rect">
            <a:avLst/>
          </a:prstGeom>
          <a:noFill/>
        </p:spPr>
        <p:txBody>
          <a:bodyPr wrap="square" rtlCol="0">
            <a:spAutoFit/>
          </a:bodyPr>
          <a:lstStyle/>
          <a:p>
            <a:r>
              <a:rPr lang="nl-NL" sz="1000" b="1" dirty="0"/>
              <a:t>prikkel</a:t>
            </a:r>
          </a:p>
        </p:txBody>
      </p:sp>
      <p:sp>
        <p:nvSpPr>
          <p:cNvPr id="72" name="Tekstvak 71"/>
          <p:cNvSpPr txBox="1"/>
          <p:nvPr/>
        </p:nvSpPr>
        <p:spPr>
          <a:xfrm rot="18512462">
            <a:off x="3843345" y="4186999"/>
            <a:ext cx="571504" cy="246221"/>
          </a:xfrm>
          <a:prstGeom prst="rect">
            <a:avLst/>
          </a:prstGeom>
          <a:noFill/>
        </p:spPr>
        <p:txBody>
          <a:bodyPr wrap="square" rtlCol="0">
            <a:spAutoFit/>
          </a:bodyPr>
          <a:lstStyle/>
          <a:p>
            <a:r>
              <a:rPr lang="nl-NL" sz="1000" b="1" dirty="0"/>
              <a:t>prikkel</a:t>
            </a:r>
          </a:p>
        </p:txBody>
      </p:sp>
      <p:sp>
        <p:nvSpPr>
          <p:cNvPr id="74" name="Tekstvak 73"/>
          <p:cNvSpPr txBox="1"/>
          <p:nvPr/>
        </p:nvSpPr>
        <p:spPr>
          <a:xfrm rot="18537276">
            <a:off x="3450601" y="4001869"/>
            <a:ext cx="428628" cy="246221"/>
          </a:xfrm>
          <a:prstGeom prst="rect">
            <a:avLst/>
          </a:prstGeom>
          <a:noFill/>
        </p:spPr>
        <p:txBody>
          <a:bodyPr wrap="square" rtlCol="0">
            <a:spAutoFit/>
          </a:bodyPr>
          <a:lstStyle/>
          <a:p>
            <a:r>
              <a:rPr lang="nl-NL" sz="1000" b="1" dirty="0"/>
              <a:t>rust</a:t>
            </a:r>
          </a:p>
        </p:txBody>
      </p:sp>
      <p:sp>
        <p:nvSpPr>
          <p:cNvPr id="75" name="Tekstvak 74"/>
          <p:cNvSpPr txBox="1"/>
          <p:nvPr/>
        </p:nvSpPr>
        <p:spPr>
          <a:xfrm rot="18677796">
            <a:off x="4414479" y="4009424"/>
            <a:ext cx="428628" cy="246221"/>
          </a:xfrm>
          <a:prstGeom prst="rect">
            <a:avLst/>
          </a:prstGeom>
          <a:noFill/>
        </p:spPr>
        <p:txBody>
          <a:bodyPr wrap="square" rtlCol="0">
            <a:spAutoFit/>
          </a:bodyPr>
          <a:lstStyle/>
          <a:p>
            <a:r>
              <a:rPr lang="nl-NL" sz="1000" b="1" dirty="0"/>
              <a:t>rust</a:t>
            </a:r>
          </a:p>
        </p:txBody>
      </p:sp>
      <p:sp>
        <p:nvSpPr>
          <p:cNvPr id="76" name="Tekstvak 75"/>
          <p:cNvSpPr txBox="1"/>
          <p:nvPr/>
        </p:nvSpPr>
        <p:spPr>
          <a:xfrm rot="18528465">
            <a:off x="5414157" y="3988812"/>
            <a:ext cx="428628" cy="246221"/>
          </a:xfrm>
          <a:prstGeom prst="rect">
            <a:avLst/>
          </a:prstGeom>
          <a:noFill/>
        </p:spPr>
        <p:txBody>
          <a:bodyPr wrap="square" rtlCol="0">
            <a:spAutoFit/>
          </a:bodyPr>
          <a:lstStyle/>
          <a:p>
            <a:r>
              <a:rPr lang="nl-NL" sz="1000" b="1" dirty="0"/>
              <a:t>rust</a:t>
            </a:r>
          </a:p>
        </p:txBody>
      </p:sp>
      <p:sp>
        <p:nvSpPr>
          <p:cNvPr id="77" name="Tekstvak 76"/>
          <p:cNvSpPr txBox="1"/>
          <p:nvPr/>
        </p:nvSpPr>
        <p:spPr>
          <a:xfrm rot="18228863">
            <a:off x="4872453" y="4099755"/>
            <a:ext cx="571504" cy="246221"/>
          </a:xfrm>
          <a:prstGeom prst="rect">
            <a:avLst/>
          </a:prstGeom>
          <a:noFill/>
        </p:spPr>
        <p:txBody>
          <a:bodyPr wrap="square" rtlCol="0">
            <a:spAutoFit/>
          </a:bodyPr>
          <a:lstStyle/>
          <a:p>
            <a:r>
              <a:rPr lang="nl-NL" sz="1000" b="1" dirty="0"/>
              <a:t>prikkel</a:t>
            </a:r>
          </a:p>
        </p:txBody>
      </p:sp>
      <p:sp>
        <p:nvSpPr>
          <p:cNvPr id="78" name="Tekstvak 77"/>
          <p:cNvSpPr txBox="1"/>
          <p:nvPr/>
        </p:nvSpPr>
        <p:spPr>
          <a:xfrm>
            <a:off x="2714612" y="5357826"/>
            <a:ext cx="571504" cy="553998"/>
          </a:xfrm>
          <a:prstGeom prst="rect">
            <a:avLst/>
          </a:prstGeom>
          <a:noFill/>
        </p:spPr>
        <p:txBody>
          <a:bodyPr wrap="square" rtlCol="0">
            <a:spAutoFit/>
          </a:bodyPr>
          <a:lstStyle/>
          <a:p>
            <a:r>
              <a:rPr lang="nl-NL" sz="1000" b="1" dirty="0"/>
              <a:t>te weinig rust</a:t>
            </a:r>
          </a:p>
        </p:txBody>
      </p:sp>
      <p:sp>
        <p:nvSpPr>
          <p:cNvPr id="80" name="Tekstvak 79"/>
          <p:cNvSpPr txBox="1"/>
          <p:nvPr/>
        </p:nvSpPr>
        <p:spPr>
          <a:xfrm>
            <a:off x="4071934" y="5429264"/>
            <a:ext cx="571504" cy="553998"/>
          </a:xfrm>
          <a:prstGeom prst="rect">
            <a:avLst/>
          </a:prstGeom>
          <a:noFill/>
        </p:spPr>
        <p:txBody>
          <a:bodyPr wrap="square" rtlCol="0">
            <a:spAutoFit/>
          </a:bodyPr>
          <a:lstStyle/>
          <a:p>
            <a:r>
              <a:rPr lang="nl-NL" sz="1000" b="1" dirty="0"/>
              <a:t>te weinig rust</a:t>
            </a:r>
          </a:p>
        </p:txBody>
      </p:sp>
      <p:cxnSp>
        <p:nvCxnSpPr>
          <p:cNvPr id="82" name="Rechte verbindingslijn 81"/>
          <p:cNvCxnSpPr/>
          <p:nvPr/>
        </p:nvCxnSpPr>
        <p:spPr>
          <a:xfrm rot="5400000">
            <a:off x="107125" y="4321975"/>
            <a:ext cx="36433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Rechte verbindingslijn met pijl 83"/>
          <p:cNvCxnSpPr/>
          <p:nvPr/>
        </p:nvCxnSpPr>
        <p:spPr>
          <a:xfrm rot="5400000" flipH="1" flipV="1">
            <a:off x="1608117" y="2963859"/>
            <a:ext cx="92869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Tekstvak 84"/>
          <p:cNvSpPr txBox="1"/>
          <p:nvPr/>
        </p:nvSpPr>
        <p:spPr>
          <a:xfrm>
            <a:off x="2214545" y="2428868"/>
            <a:ext cx="1534461" cy="369332"/>
          </a:xfrm>
          <a:prstGeom prst="rect">
            <a:avLst/>
          </a:prstGeom>
          <a:noFill/>
        </p:spPr>
        <p:txBody>
          <a:bodyPr wrap="square" rtlCol="0">
            <a:spAutoFit/>
          </a:bodyPr>
          <a:lstStyle/>
          <a:p>
            <a:r>
              <a:rPr lang="nl-NL" b="1" dirty="0"/>
              <a:t>Fysieke staat.</a:t>
            </a:r>
          </a:p>
        </p:txBody>
      </p:sp>
      <p:sp>
        <p:nvSpPr>
          <p:cNvPr id="90" name="Boog 89"/>
          <p:cNvSpPr/>
          <p:nvPr/>
        </p:nvSpPr>
        <p:spPr>
          <a:xfrm rot="11313426">
            <a:off x="2034223" y="2270656"/>
            <a:ext cx="937198" cy="2447439"/>
          </a:xfrm>
          <a:prstGeom prst="arc">
            <a:avLst>
              <a:gd name="adj1" fmla="val 10438073"/>
              <a:gd name="adj2" fmla="val 16163480"/>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99" name="Boog 98"/>
          <p:cNvSpPr/>
          <p:nvPr/>
        </p:nvSpPr>
        <p:spPr>
          <a:xfrm rot="11313426">
            <a:off x="3099399" y="1998918"/>
            <a:ext cx="802061" cy="2351396"/>
          </a:xfrm>
          <a:prstGeom prst="arc">
            <a:avLst>
              <a:gd name="adj1" fmla="val 10064991"/>
              <a:gd name="adj2" fmla="val 16273896"/>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102" name="Boog 101"/>
          <p:cNvSpPr/>
          <p:nvPr/>
        </p:nvSpPr>
        <p:spPr>
          <a:xfrm rot="11313426">
            <a:off x="3963048" y="1699152"/>
            <a:ext cx="937198" cy="2447439"/>
          </a:xfrm>
          <a:prstGeom prst="arc">
            <a:avLst>
              <a:gd name="adj1" fmla="val 9087396"/>
              <a:gd name="adj2" fmla="val 16210128"/>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103" name="Boog 102"/>
          <p:cNvSpPr/>
          <p:nvPr/>
        </p:nvSpPr>
        <p:spPr>
          <a:xfrm rot="11313426">
            <a:off x="4963181" y="1199087"/>
            <a:ext cx="937198" cy="2447439"/>
          </a:xfrm>
          <a:prstGeom prst="arc">
            <a:avLst>
              <a:gd name="adj1" fmla="val 9087396"/>
              <a:gd name="adj2" fmla="val 16292257"/>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cxnSp>
        <p:nvCxnSpPr>
          <p:cNvPr id="110" name="Rechte verbindingslijn 109"/>
          <p:cNvCxnSpPr/>
          <p:nvPr/>
        </p:nvCxnSpPr>
        <p:spPr>
          <a:xfrm rot="5400000">
            <a:off x="3714744" y="5643578"/>
            <a:ext cx="714380"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4" name="Rechte verbindingslijn 113"/>
          <p:cNvCxnSpPr/>
          <p:nvPr/>
        </p:nvCxnSpPr>
        <p:spPr>
          <a:xfrm rot="5400000">
            <a:off x="4679157" y="5750735"/>
            <a:ext cx="357190"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0" name="Tekstvak 49"/>
          <p:cNvSpPr txBox="1"/>
          <p:nvPr/>
        </p:nvSpPr>
        <p:spPr>
          <a:xfrm>
            <a:off x="2285984" y="357166"/>
            <a:ext cx="6286544" cy="646331"/>
          </a:xfrm>
          <a:prstGeom prst="rect">
            <a:avLst/>
          </a:prstGeom>
          <a:noFill/>
        </p:spPr>
        <p:txBody>
          <a:bodyPr wrap="square" rtlCol="0">
            <a:spAutoFit/>
          </a:bodyPr>
          <a:lstStyle/>
          <a:p>
            <a:r>
              <a:rPr lang="nl-NL" sz="3600" dirty="0"/>
              <a:t>Wie te hard traint  / werkt ….</a:t>
            </a:r>
          </a:p>
        </p:txBody>
      </p:sp>
      <p:sp>
        <p:nvSpPr>
          <p:cNvPr id="53" name="Tekstvak 52"/>
          <p:cNvSpPr txBox="1"/>
          <p:nvPr/>
        </p:nvSpPr>
        <p:spPr>
          <a:xfrm>
            <a:off x="3357554" y="1000108"/>
            <a:ext cx="3429024" cy="461665"/>
          </a:xfrm>
          <a:prstGeom prst="rect">
            <a:avLst/>
          </a:prstGeom>
          <a:noFill/>
        </p:spPr>
        <p:txBody>
          <a:bodyPr wrap="square" rtlCol="0">
            <a:spAutoFit/>
          </a:bodyPr>
          <a:lstStyle/>
          <a:p>
            <a:r>
              <a:rPr lang="nl-NL" sz="2400" b="1" dirty="0"/>
              <a:t>Met beleid = gedoseerd.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3000" fill="hold"/>
                                        <p:tgtEl>
                                          <p:spTgt spid="26"/>
                                        </p:tgtEl>
                                        <p:attrNameLst>
                                          <p:attrName>ppt_x</p:attrName>
                                        </p:attrNameLst>
                                      </p:cBhvr>
                                      <p:tavLst>
                                        <p:tav tm="0">
                                          <p:val>
                                            <p:strVal val="#ppt_x"/>
                                          </p:val>
                                        </p:tav>
                                        <p:tav tm="100000">
                                          <p:val>
                                            <p:strVal val="#ppt_x"/>
                                          </p:val>
                                        </p:tav>
                                      </p:tavLst>
                                    </p:anim>
                                    <p:anim calcmode="lin" valueType="num">
                                      <p:cBhvr additive="base">
                                        <p:cTn id="8" dur="3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3000" fill="hold"/>
                                        <p:tgtEl>
                                          <p:spTgt spid="24"/>
                                        </p:tgtEl>
                                        <p:attrNameLst>
                                          <p:attrName>ppt_x</p:attrName>
                                        </p:attrNameLst>
                                      </p:cBhvr>
                                      <p:tavLst>
                                        <p:tav tm="0">
                                          <p:val>
                                            <p:strVal val="0-#ppt_w/2"/>
                                          </p:val>
                                        </p:tav>
                                        <p:tav tm="100000">
                                          <p:val>
                                            <p:strVal val="#ppt_x"/>
                                          </p:val>
                                        </p:tav>
                                      </p:tavLst>
                                    </p:anim>
                                    <p:anim calcmode="lin" valueType="num">
                                      <p:cBhvr additive="base">
                                        <p:cTn id="14" dur="3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3000" fill="hold"/>
                                        <p:tgtEl>
                                          <p:spTgt spid="70"/>
                                        </p:tgtEl>
                                        <p:attrNameLst>
                                          <p:attrName>ppt_x</p:attrName>
                                        </p:attrNameLst>
                                      </p:cBhvr>
                                      <p:tavLst>
                                        <p:tav tm="0">
                                          <p:val>
                                            <p:strVal val="0-#ppt_w/2"/>
                                          </p:val>
                                        </p:tav>
                                        <p:tav tm="100000">
                                          <p:val>
                                            <p:strVal val="#ppt_x"/>
                                          </p:val>
                                        </p:tav>
                                      </p:tavLst>
                                    </p:anim>
                                    <p:anim calcmode="lin" valueType="num">
                                      <p:cBhvr additive="base">
                                        <p:cTn id="20" dur="30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additive="base">
                                        <p:cTn id="25" dur="3000" fill="hold"/>
                                        <p:tgtEl>
                                          <p:spTgt spid="90"/>
                                        </p:tgtEl>
                                        <p:attrNameLst>
                                          <p:attrName>ppt_x</p:attrName>
                                        </p:attrNameLst>
                                      </p:cBhvr>
                                      <p:tavLst>
                                        <p:tav tm="0">
                                          <p:val>
                                            <p:strVal val="0-#ppt_w/2"/>
                                          </p:val>
                                        </p:tav>
                                        <p:tav tm="100000">
                                          <p:val>
                                            <p:strVal val="#ppt_x"/>
                                          </p:val>
                                        </p:tav>
                                      </p:tavLst>
                                    </p:anim>
                                    <p:anim calcmode="lin" valueType="num">
                                      <p:cBhvr additive="base">
                                        <p:cTn id="26" dur="3000" fill="hold"/>
                                        <p:tgtEl>
                                          <p:spTgt spid="9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3000" fill="hold"/>
                                        <p:tgtEl>
                                          <p:spTgt spid="71"/>
                                        </p:tgtEl>
                                        <p:attrNameLst>
                                          <p:attrName>ppt_x</p:attrName>
                                        </p:attrNameLst>
                                      </p:cBhvr>
                                      <p:tavLst>
                                        <p:tav tm="0">
                                          <p:val>
                                            <p:strVal val="0-#ppt_w/2"/>
                                          </p:val>
                                        </p:tav>
                                        <p:tav tm="100000">
                                          <p:val>
                                            <p:strVal val="#ppt_x"/>
                                          </p:val>
                                        </p:tav>
                                      </p:tavLst>
                                    </p:anim>
                                    <p:anim calcmode="lin" valueType="num">
                                      <p:cBhvr additive="base">
                                        <p:cTn id="3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3000" fill="hold"/>
                                        <p:tgtEl>
                                          <p:spTgt spid="27"/>
                                        </p:tgtEl>
                                        <p:attrNameLst>
                                          <p:attrName>ppt_x</p:attrName>
                                        </p:attrNameLst>
                                      </p:cBhvr>
                                      <p:tavLst>
                                        <p:tav tm="0">
                                          <p:val>
                                            <p:strVal val="0-#ppt_w/2"/>
                                          </p:val>
                                        </p:tav>
                                        <p:tav tm="100000">
                                          <p:val>
                                            <p:strVal val="#ppt_x"/>
                                          </p:val>
                                        </p:tav>
                                      </p:tavLst>
                                    </p:anim>
                                    <p:anim calcmode="lin" valueType="num">
                                      <p:cBhvr additive="base">
                                        <p:cTn id="38" dur="3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9"/>
                                        </p:tgtEl>
                                        <p:attrNameLst>
                                          <p:attrName>style.visibility</p:attrName>
                                        </p:attrNameLst>
                                      </p:cBhvr>
                                      <p:to>
                                        <p:strVal val="visible"/>
                                      </p:to>
                                    </p:set>
                                    <p:anim calcmode="lin" valueType="num">
                                      <p:cBhvr additive="base">
                                        <p:cTn id="43" dur="3000" fill="hold"/>
                                        <p:tgtEl>
                                          <p:spTgt spid="99"/>
                                        </p:tgtEl>
                                        <p:attrNameLst>
                                          <p:attrName>ppt_x</p:attrName>
                                        </p:attrNameLst>
                                      </p:cBhvr>
                                      <p:tavLst>
                                        <p:tav tm="0">
                                          <p:val>
                                            <p:strVal val="#ppt_x"/>
                                          </p:val>
                                        </p:tav>
                                        <p:tav tm="100000">
                                          <p:val>
                                            <p:strVal val="#ppt_x"/>
                                          </p:val>
                                        </p:tav>
                                      </p:tavLst>
                                    </p:anim>
                                    <p:anim calcmode="lin" valueType="num">
                                      <p:cBhvr additive="base">
                                        <p:cTn id="44" dur="30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4"/>
                                        </p:tgtEl>
                                        <p:attrNameLst>
                                          <p:attrName>style.visibility</p:attrName>
                                        </p:attrNameLst>
                                      </p:cBhvr>
                                      <p:to>
                                        <p:strVal val="visible"/>
                                      </p:to>
                                    </p:set>
                                    <p:anim calcmode="lin" valueType="num">
                                      <p:cBhvr additive="base">
                                        <p:cTn id="49" dur="3000" fill="hold"/>
                                        <p:tgtEl>
                                          <p:spTgt spid="74"/>
                                        </p:tgtEl>
                                        <p:attrNameLst>
                                          <p:attrName>ppt_x</p:attrName>
                                        </p:attrNameLst>
                                      </p:cBhvr>
                                      <p:tavLst>
                                        <p:tav tm="0">
                                          <p:val>
                                            <p:strVal val="0-#ppt_w/2"/>
                                          </p:val>
                                        </p:tav>
                                        <p:tav tm="100000">
                                          <p:val>
                                            <p:strVal val="#ppt_x"/>
                                          </p:val>
                                        </p:tav>
                                      </p:tavLst>
                                    </p:anim>
                                    <p:anim calcmode="lin" valueType="num">
                                      <p:cBhvr additive="base">
                                        <p:cTn id="50" dur="30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3000" fill="hold"/>
                                        <p:tgtEl>
                                          <p:spTgt spid="72"/>
                                        </p:tgtEl>
                                        <p:attrNameLst>
                                          <p:attrName>ppt_x</p:attrName>
                                        </p:attrNameLst>
                                      </p:cBhvr>
                                      <p:tavLst>
                                        <p:tav tm="0">
                                          <p:val>
                                            <p:strVal val="0-#ppt_w/2"/>
                                          </p:val>
                                        </p:tav>
                                        <p:tav tm="100000">
                                          <p:val>
                                            <p:strVal val="#ppt_x"/>
                                          </p:val>
                                        </p:tav>
                                      </p:tavLst>
                                    </p:anim>
                                    <p:anim calcmode="lin" valueType="num">
                                      <p:cBhvr additive="base">
                                        <p:cTn id="56" dur="30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0" fill="hold"/>
                                        <p:tgtEl>
                                          <p:spTgt spid="29"/>
                                        </p:tgtEl>
                                        <p:attrNameLst>
                                          <p:attrName>ppt_x</p:attrName>
                                        </p:attrNameLst>
                                      </p:cBhvr>
                                      <p:tavLst>
                                        <p:tav tm="0">
                                          <p:val>
                                            <p:strVal val="#ppt_x"/>
                                          </p:val>
                                        </p:tav>
                                        <p:tav tm="100000">
                                          <p:val>
                                            <p:strVal val="#ppt_x"/>
                                          </p:val>
                                        </p:tav>
                                      </p:tavLst>
                                    </p:anim>
                                    <p:anim calcmode="lin" valueType="num">
                                      <p:cBhvr additive="base">
                                        <p:cTn id="62" dur="5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anim calcmode="lin" valueType="num">
                                      <p:cBhvr additive="base">
                                        <p:cTn id="67" dur="5000" fill="hold"/>
                                        <p:tgtEl>
                                          <p:spTgt spid="75"/>
                                        </p:tgtEl>
                                        <p:attrNameLst>
                                          <p:attrName>ppt_x</p:attrName>
                                        </p:attrNameLst>
                                      </p:cBhvr>
                                      <p:tavLst>
                                        <p:tav tm="0">
                                          <p:val>
                                            <p:strVal val="#ppt_x"/>
                                          </p:val>
                                        </p:tav>
                                        <p:tav tm="100000">
                                          <p:val>
                                            <p:strVal val="#ppt_x"/>
                                          </p:val>
                                        </p:tav>
                                      </p:tavLst>
                                    </p:anim>
                                    <p:anim calcmode="lin" valueType="num">
                                      <p:cBhvr additive="base">
                                        <p:cTn id="68" dur="50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2"/>
                                        </p:tgtEl>
                                        <p:attrNameLst>
                                          <p:attrName>style.visibility</p:attrName>
                                        </p:attrNameLst>
                                      </p:cBhvr>
                                      <p:to>
                                        <p:strVal val="visible"/>
                                      </p:to>
                                    </p:set>
                                    <p:anim calcmode="lin" valueType="num">
                                      <p:cBhvr additive="base">
                                        <p:cTn id="73" dur="3000" fill="hold"/>
                                        <p:tgtEl>
                                          <p:spTgt spid="102"/>
                                        </p:tgtEl>
                                        <p:attrNameLst>
                                          <p:attrName>ppt_x</p:attrName>
                                        </p:attrNameLst>
                                      </p:cBhvr>
                                      <p:tavLst>
                                        <p:tav tm="0">
                                          <p:val>
                                            <p:strVal val="#ppt_x"/>
                                          </p:val>
                                        </p:tav>
                                        <p:tav tm="100000">
                                          <p:val>
                                            <p:strVal val="#ppt_x"/>
                                          </p:val>
                                        </p:tav>
                                      </p:tavLst>
                                    </p:anim>
                                    <p:anim calcmode="lin" valueType="num">
                                      <p:cBhvr additive="base">
                                        <p:cTn id="74" dur="30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additive="base">
                                        <p:cTn id="79" dur="3000" fill="hold"/>
                                        <p:tgtEl>
                                          <p:spTgt spid="77"/>
                                        </p:tgtEl>
                                        <p:attrNameLst>
                                          <p:attrName>ppt_x</p:attrName>
                                        </p:attrNameLst>
                                      </p:cBhvr>
                                      <p:tavLst>
                                        <p:tav tm="0">
                                          <p:val>
                                            <p:strVal val="#ppt_x"/>
                                          </p:val>
                                        </p:tav>
                                        <p:tav tm="100000">
                                          <p:val>
                                            <p:strVal val="#ppt_x"/>
                                          </p:val>
                                        </p:tav>
                                      </p:tavLst>
                                    </p:anim>
                                    <p:anim calcmode="lin" valueType="num">
                                      <p:cBhvr additive="base">
                                        <p:cTn id="80" dur="30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additive="base">
                                        <p:cTn id="85" dur="3000" fill="hold"/>
                                        <p:tgtEl>
                                          <p:spTgt spid="30"/>
                                        </p:tgtEl>
                                        <p:attrNameLst>
                                          <p:attrName>ppt_x</p:attrName>
                                        </p:attrNameLst>
                                      </p:cBhvr>
                                      <p:tavLst>
                                        <p:tav tm="0">
                                          <p:val>
                                            <p:strVal val="#ppt_x"/>
                                          </p:val>
                                        </p:tav>
                                        <p:tav tm="100000">
                                          <p:val>
                                            <p:strVal val="#ppt_x"/>
                                          </p:val>
                                        </p:tav>
                                      </p:tavLst>
                                    </p:anim>
                                    <p:anim calcmode="lin" valueType="num">
                                      <p:cBhvr additive="base">
                                        <p:cTn id="86" dur="3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6"/>
                                        </p:tgtEl>
                                        <p:attrNameLst>
                                          <p:attrName>style.visibility</p:attrName>
                                        </p:attrNameLst>
                                      </p:cBhvr>
                                      <p:to>
                                        <p:strVal val="visible"/>
                                      </p:to>
                                    </p:set>
                                    <p:anim calcmode="lin" valueType="num">
                                      <p:cBhvr additive="base">
                                        <p:cTn id="91" dur="3000" fill="hold"/>
                                        <p:tgtEl>
                                          <p:spTgt spid="76"/>
                                        </p:tgtEl>
                                        <p:attrNameLst>
                                          <p:attrName>ppt_x</p:attrName>
                                        </p:attrNameLst>
                                      </p:cBhvr>
                                      <p:tavLst>
                                        <p:tav tm="0">
                                          <p:val>
                                            <p:strVal val="#ppt_x"/>
                                          </p:val>
                                        </p:tav>
                                        <p:tav tm="100000">
                                          <p:val>
                                            <p:strVal val="#ppt_x"/>
                                          </p:val>
                                        </p:tav>
                                      </p:tavLst>
                                    </p:anim>
                                    <p:anim calcmode="lin" valueType="num">
                                      <p:cBhvr additive="base">
                                        <p:cTn id="92" dur="30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03"/>
                                        </p:tgtEl>
                                        <p:attrNameLst>
                                          <p:attrName>style.visibility</p:attrName>
                                        </p:attrNameLst>
                                      </p:cBhvr>
                                      <p:to>
                                        <p:strVal val="visible"/>
                                      </p:to>
                                    </p:set>
                                    <p:anim calcmode="lin" valueType="num">
                                      <p:cBhvr additive="base">
                                        <p:cTn id="97" dur="3000" fill="hold"/>
                                        <p:tgtEl>
                                          <p:spTgt spid="103"/>
                                        </p:tgtEl>
                                        <p:attrNameLst>
                                          <p:attrName>ppt_x</p:attrName>
                                        </p:attrNameLst>
                                      </p:cBhvr>
                                      <p:tavLst>
                                        <p:tav tm="0">
                                          <p:val>
                                            <p:strVal val="#ppt_x"/>
                                          </p:val>
                                        </p:tav>
                                        <p:tav tm="100000">
                                          <p:val>
                                            <p:strVal val="#ppt_x"/>
                                          </p:val>
                                        </p:tav>
                                      </p:tavLst>
                                    </p:anim>
                                    <p:anim calcmode="lin" valueType="num">
                                      <p:cBhvr additive="base">
                                        <p:cTn id="98" dur="30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 presetClass="emph" presetSubtype="5" grpId="0" nodeType="clickEffect">
                                  <p:stCondLst>
                                    <p:cond delay="0"/>
                                  </p:stCondLst>
                                  <p:iterate type="lt">
                                    <p:tmAbs val="0"/>
                                  </p:iterate>
                                  <p:childTnLst>
                                    <p:set>
                                      <p:cBhvr override="childStyle">
                                        <p:cTn id="102" dur="indefinite"/>
                                        <p:tgtEl>
                                          <p:spTgt spid="25">
                                            <p:txEl>
                                              <p:pRg st="0" end="0"/>
                                            </p:txEl>
                                          </p:spTgt>
                                        </p:tgtEl>
                                        <p:attrNameLst>
                                          <p:attrName>style.fontStyle</p:attrName>
                                        </p:attrNameLst>
                                      </p:cBhvr>
                                      <p:to>
                                        <p:strVal val="normal"/>
                                      </p:to>
                                    </p:set>
                                    <p:set>
                                      <p:cBhvr override="childStyle">
                                        <p:cTn id="103" dur="indefinite"/>
                                        <p:tgtEl>
                                          <p:spTgt spid="25">
                                            <p:txEl>
                                              <p:pRg st="0" end="0"/>
                                            </p:txEl>
                                          </p:spTgt>
                                        </p:tgtEl>
                                        <p:attrNameLst>
                                          <p:attrName>style.fontWeight</p:attrName>
                                        </p:attrNameLst>
                                      </p:cBhvr>
                                      <p:to>
                                        <p:strVal val="bold"/>
                                      </p:to>
                                    </p:set>
                                    <p:set>
                                      <p:cBhvr override="childStyle">
                                        <p:cTn id="104" dur="indefinite"/>
                                        <p:tgtEl>
                                          <p:spTgt spid="25">
                                            <p:txEl>
                                              <p:pRg st="0" end="0"/>
                                            </p:txEl>
                                          </p:spTgt>
                                        </p:tgtEl>
                                        <p:attrNameLst>
                                          <p:attrName>style.textDecorationUnderline</p:attrName>
                                        </p:attrNameLst>
                                      </p:cBhvr>
                                      <p:to>
                                        <p:strVal val="true"/>
                                      </p:to>
                                    </p:set>
                                  </p:childTnLst>
                                  <p:subTnLst>
                                    <p:animClr clrSpc="rgb" dir="cw">
                                      <p:cBhvr override="childStyle">
                                        <p:cTn dur="1" fill="hold" display="0" masterRel="nextClick" afterEffect="1"/>
                                        <p:tgtEl>
                                          <p:spTgt spid="25">
                                            <p:txEl>
                                              <p:pRg st="0" end="0"/>
                                            </p:txEl>
                                          </p:spTgt>
                                        </p:tgtEl>
                                        <p:attrNameLst>
                                          <p:attrName>ppt_c</p:attrName>
                                        </p:attrNameLst>
                                      </p:cBhvr>
                                      <p:to>
                                        <a:schemeClr val="hlink"/>
                                      </p:to>
                                    </p:animClr>
                                    <p:audio>
                                      <p:cMediaNode>
                                        <p:cTn display="0" masterRel="sameClick">
                                          <p:stCondLst>
                                            <p:cond evt="begin" delay="0">
                                              <p:tn val="101"/>
                                            </p:cond>
                                          </p:stCondLst>
                                          <p:endCondLst>
                                            <p:cond evt="onStopAudio" delay="0">
                                              <p:tgtEl>
                                                <p:sldTgt/>
                                              </p:tgtEl>
                                            </p:cond>
                                          </p:endCondLst>
                                        </p:cTn>
                                        <p:tgtEl>
                                          <p:sndTgt r:embed="rId3" name="applause.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8"/>
                                        </p:tgtEl>
                                        <p:attrNameLst>
                                          <p:attrName>style.visibility</p:attrName>
                                        </p:attrNameLst>
                                      </p:cBhvr>
                                      <p:to>
                                        <p:strVal val="visible"/>
                                      </p:to>
                                    </p:set>
                                    <p:anim calcmode="lin" valueType="num">
                                      <p:cBhvr additive="base">
                                        <p:cTn id="109" dur="3000" fill="hold"/>
                                        <p:tgtEl>
                                          <p:spTgt spid="78"/>
                                        </p:tgtEl>
                                        <p:attrNameLst>
                                          <p:attrName>ppt_x</p:attrName>
                                        </p:attrNameLst>
                                      </p:cBhvr>
                                      <p:tavLst>
                                        <p:tav tm="0">
                                          <p:val>
                                            <p:strVal val="#ppt_x"/>
                                          </p:val>
                                        </p:tav>
                                        <p:tav tm="100000">
                                          <p:val>
                                            <p:strVal val="#ppt_x"/>
                                          </p:val>
                                        </p:tav>
                                      </p:tavLst>
                                    </p:anim>
                                    <p:anim calcmode="lin" valueType="num">
                                      <p:cBhvr additive="base">
                                        <p:cTn id="110" dur="30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additive="base">
                                        <p:cTn id="115" dur="3000" fill="hold"/>
                                        <p:tgtEl>
                                          <p:spTgt spid="31"/>
                                        </p:tgtEl>
                                        <p:attrNameLst>
                                          <p:attrName>ppt_x</p:attrName>
                                        </p:attrNameLst>
                                      </p:cBhvr>
                                      <p:tavLst>
                                        <p:tav tm="0">
                                          <p:val>
                                            <p:strVal val="#ppt_x"/>
                                          </p:val>
                                        </p:tav>
                                        <p:tav tm="100000">
                                          <p:val>
                                            <p:strVal val="#ppt_x"/>
                                          </p:val>
                                        </p:tav>
                                      </p:tavLst>
                                    </p:anim>
                                    <p:anim calcmode="lin" valueType="num">
                                      <p:cBhvr additive="base">
                                        <p:cTn id="116" dur="3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80"/>
                                        </p:tgtEl>
                                        <p:attrNameLst>
                                          <p:attrName>style.visibility</p:attrName>
                                        </p:attrNameLst>
                                      </p:cBhvr>
                                      <p:to>
                                        <p:strVal val="visible"/>
                                      </p:to>
                                    </p:set>
                                    <p:anim calcmode="lin" valueType="num">
                                      <p:cBhvr additive="base">
                                        <p:cTn id="121" dur="3000" fill="hold"/>
                                        <p:tgtEl>
                                          <p:spTgt spid="80"/>
                                        </p:tgtEl>
                                        <p:attrNameLst>
                                          <p:attrName>ppt_x</p:attrName>
                                        </p:attrNameLst>
                                      </p:cBhvr>
                                      <p:tavLst>
                                        <p:tav tm="0">
                                          <p:val>
                                            <p:strVal val="#ppt_x"/>
                                          </p:val>
                                        </p:tav>
                                        <p:tav tm="100000">
                                          <p:val>
                                            <p:strVal val="#ppt_x"/>
                                          </p:val>
                                        </p:tav>
                                      </p:tavLst>
                                    </p:anim>
                                    <p:anim calcmode="lin" valueType="num">
                                      <p:cBhvr additive="base">
                                        <p:cTn id="122" dur="30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2"/>
                                        </p:tgtEl>
                                        <p:attrNameLst>
                                          <p:attrName>style.visibility</p:attrName>
                                        </p:attrNameLst>
                                      </p:cBhvr>
                                      <p:to>
                                        <p:strVal val="visible"/>
                                      </p:to>
                                    </p:set>
                                    <p:anim calcmode="lin" valueType="num">
                                      <p:cBhvr additive="base">
                                        <p:cTn id="127" dur="3000" fill="hold"/>
                                        <p:tgtEl>
                                          <p:spTgt spid="32"/>
                                        </p:tgtEl>
                                        <p:attrNameLst>
                                          <p:attrName>ppt_x</p:attrName>
                                        </p:attrNameLst>
                                      </p:cBhvr>
                                      <p:tavLst>
                                        <p:tav tm="0">
                                          <p:val>
                                            <p:strVal val="#ppt_x"/>
                                          </p:val>
                                        </p:tav>
                                        <p:tav tm="100000">
                                          <p:val>
                                            <p:strVal val="#ppt_x"/>
                                          </p:val>
                                        </p:tav>
                                      </p:tavLst>
                                    </p:anim>
                                    <p:anim calcmode="lin" valueType="num">
                                      <p:cBhvr additive="base">
                                        <p:cTn id="128" dur="3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additive="base">
                                        <p:cTn id="133" dur="3000" fill="hold"/>
                                        <p:tgtEl>
                                          <p:spTgt spid="33"/>
                                        </p:tgtEl>
                                        <p:attrNameLst>
                                          <p:attrName>ppt_x</p:attrName>
                                        </p:attrNameLst>
                                      </p:cBhvr>
                                      <p:tavLst>
                                        <p:tav tm="0">
                                          <p:val>
                                            <p:strVal val="#ppt_x"/>
                                          </p:val>
                                        </p:tav>
                                        <p:tav tm="100000">
                                          <p:val>
                                            <p:strVal val="#ppt_x"/>
                                          </p:val>
                                        </p:tav>
                                      </p:tavLst>
                                    </p:anim>
                                    <p:anim calcmode="lin" valueType="num">
                                      <p:cBhvr additive="base">
                                        <p:cTn id="134" dur="3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5" presetClass="entr" presetSubtype="0" fill="hold" grpId="0" nodeType="clickEffect">
                                  <p:stCondLst>
                                    <p:cond delay="0"/>
                                  </p:stCondLst>
                                  <p:iterate type="lt">
                                    <p:tmPct val="0"/>
                                  </p:iterate>
                                  <p:childTnLst>
                                    <p:set>
                                      <p:cBhvr>
                                        <p:cTn id="138" dur="1" fill="hold">
                                          <p:stCondLst>
                                            <p:cond delay="0"/>
                                          </p:stCondLst>
                                        </p:cTn>
                                        <p:tgtEl>
                                          <p:spTgt spid="23"/>
                                        </p:tgtEl>
                                        <p:attrNameLst>
                                          <p:attrName>style.visibility</p:attrName>
                                        </p:attrNameLst>
                                      </p:cBhvr>
                                      <p:to>
                                        <p:strVal val="visible"/>
                                      </p:to>
                                    </p:set>
                                    <p:anim calcmode="lin" valueType="num">
                                      <p:cBhvr>
                                        <p:cTn id="139" dur="1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40" dur="1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41" dur="1500" accel="50000" fill="hold">
                                          <p:stCondLst>
                                            <p:cond delay="1500"/>
                                          </p:stCondLst>
                                        </p:cTn>
                                        <p:tgtEl>
                                          <p:spTgt spid="23"/>
                                        </p:tgtEl>
                                        <p:attrNameLst>
                                          <p:attrName>ppt_w</p:attrName>
                                        </p:attrNameLst>
                                      </p:cBhvr>
                                      <p:tavLst>
                                        <p:tav tm="0">
                                          <p:val>
                                            <p:strVal val="#ppt_w*.05"/>
                                          </p:val>
                                        </p:tav>
                                        <p:tav tm="100000">
                                          <p:val>
                                            <p:strVal val="#ppt_w"/>
                                          </p:val>
                                        </p:tav>
                                      </p:tavLst>
                                    </p:anim>
                                    <p:anim calcmode="lin" valueType="num">
                                      <p:cBhvr>
                                        <p:cTn id="142" dur="3000" fill="hold"/>
                                        <p:tgtEl>
                                          <p:spTgt spid="23"/>
                                        </p:tgtEl>
                                        <p:attrNameLst>
                                          <p:attrName>ppt_h</p:attrName>
                                        </p:attrNameLst>
                                      </p:cBhvr>
                                      <p:tavLst>
                                        <p:tav tm="0">
                                          <p:val>
                                            <p:strVal val="#ppt_h"/>
                                          </p:val>
                                        </p:tav>
                                        <p:tav tm="100000">
                                          <p:val>
                                            <p:strVal val="#ppt_h"/>
                                          </p:val>
                                        </p:tav>
                                      </p:tavLst>
                                    </p:anim>
                                    <p:anim calcmode="lin" valueType="num">
                                      <p:cBhvr>
                                        <p:cTn id="143" dur="1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44" dur="1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45" dur="1500" accel="50000" fill="hold">
                                          <p:stCondLst>
                                            <p:cond delay="1500"/>
                                          </p:stCondLst>
                                        </p:cTn>
                                        <p:tgtEl>
                                          <p:spTgt spid="23"/>
                                        </p:tgtEl>
                                        <p:attrNameLst>
                                          <p:attrName>ppt_y</p:attrName>
                                        </p:attrNameLst>
                                      </p:cBhvr>
                                      <p:tavLst>
                                        <p:tav tm="0">
                                          <p:val>
                                            <p:strVal val="#ppt_y+.1"/>
                                          </p:val>
                                        </p:tav>
                                        <p:tav tm="100000">
                                          <p:val>
                                            <p:strVal val="#ppt_y"/>
                                          </p:val>
                                        </p:tav>
                                      </p:tavLst>
                                    </p:anim>
                                    <p:animEffect transition="in" filter="fade">
                                      <p:cBhvr>
                                        <p:cTn id="146" dur="3000" decel="50000">
                                          <p:stCondLst>
                                            <p:cond delay="0"/>
                                          </p:stCondLst>
                                        </p:cTn>
                                        <p:tgtEl>
                                          <p:spTgt spid="23"/>
                                        </p:tgtEl>
                                      </p:cBhvr>
                                    </p:animEffect>
                                  </p:childTnLst>
                                  <p:subTnLst>
                                    <p:animClr clrSpc="rgb" dir="cw">
                                      <p:cBhvr override="childStyle">
                                        <p:cTn dur="1" fill="hold" display="0" masterRel="nextClick" afterEffect="1"/>
                                        <p:tgtEl>
                                          <p:spTgt spid="23"/>
                                        </p:tgtEl>
                                        <p:attrNameLst>
                                          <p:attrName>ppt_c</p:attrName>
                                        </p:attrNameLst>
                                      </p:cBhvr>
                                      <p:to>
                                        <a:schemeClr val="hlink"/>
                                      </p:to>
                                    </p:animClr>
                                    <p:audio>
                                      <p:cMediaNode>
                                        <p:cTn display="0" masterRel="sameClick">
                                          <p:stCondLst>
                                            <p:cond evt="begin" delay="0">
                                              <p:tn val="137"/>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0" grpId="0" animBg="1"/>
      <p:bldP spid="31" grpId="0" animBg="1"/>
      <p:bldP spid="32" grpId="0" animBg="1"/>
      <p:bldP spid="33" grpId="0" animBg="1"/>
      <p:bldP spid="23" grpId="0"/>
      <p:bldP spid="25" grpId="0" build="allAtOnce"/>
      <p:bldP spid="24" grpId="0"/>
      <p:bldP spid="70" grpId="0"/>
      <p:bldP spid="71" grpId="0"/>
      <p:bldP spid="72" grpId="0"/>
      <p:bldP spid="74" grpId="0"/>
      <p:bldP spid="75" grpId="0"/>
      <p:bldP spid="76" grpId="0"/>
      <p:bldP spid="77" grpId="0"/>
      <p:bldP spid="78" grpId="0"/>
      <p:bldP spid="80" grpId="0"/>
      <p:bldP spid="90" grpId="0" animBg="1"/>
      <p:bldP spid="99" grpId="0" animBg="1"/>
      <p:bldP spid="102" grpId="0" animBg="1"/>
      <p:bldP spid="10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FF47FED7-4866-48AD-87D7-FF7665353A6E}" type="datetime1">
              <a:rPr lang="nl-NL" smtClean="0"/>
              <a:pPr/>
              <a:t>14-11-2019</a:t>
            </a:fld>
            <a:endParaRPr lang="nl-NL" dirty="0"/>
          </a:p>
        </p:txBody>
      </p:sp>
      <p:sp>
        <p:nvSpPr>
          <p:cNvPr id="5" name="Tijdelijke aanduiding voor voettekst 4"/>
          <p:cNvSpPr>
            <a:spLocks noGrp="1"/>
          </p:cNvSpPr>
          <p:nvPr>
            <p:ph type="ftr" sz="quarter" idx="11"/>
          </p:nvPr>
        </p:nvSpPr>
        <p:spPr/>
        <p:txBody>
          <a:bodyPr/>
          <a:lstStyle/>
          <a:p>
            <a:r>
              <a:rPr lang="nl-NL" dirty="0"/>
              <a:t>Trainen op basis van hartslagzones.</a:t>
            </a:r>
          </a:p>
        </p:txBody>
      </p:sp>
      <p:pic>
        <p:nvPicPr>
          <p:cNvPr id="6" name="Picture 2"/>
          <p:cNvPicPr>
            <a:picLocks noChangeAspect="1" noChangeArrowheads="1"/>
          </p:cNvPicPr>
          <p:nvPr/>
        </p:nvPicPr>
        <p:blipFill>
          <a:blip r:embed="rId3" cstate="print"/>
          <a:srcRect/>
          <a:stretch>
            <a:fillRect/>
          </a:stretch>
        </p:blipFill>
        <p:spPr bwMode="auto">
          <a:xfrm>
            <a:off x="714348" y="4633993"/>
            <a:ext cx="838200" cy="723833"/>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1500165" y="4000504"/>
            <a:ext cx="1090635" cy="1285884"/>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2554027" y="2606653"/>
            <a:ext cx="2409825" cy="2714644"/>
          </a:xfrm>
          <a:prstGeom prst="rect">
            <a:avLst/>
          </a:prstGeom>
          <a:noFill/>
          <a:ln w="9525">
            <a:noFill/>
            <a:miter lim="800000"/>
            <a:headEnd/>
            <a:tailEnd/>
          </a:ln>
        </p:spPr>
      </p:pic>
      <p:pic>
        <p:nvPicPr>
          <p:cNvPr id="9" name="Picture 5"/>
          <p:cNvPicPr>
            <a:picLocks noChangeAspect="1" noChangeArrowheads="1"/>
          </p:cNvPicPr>
          <p:nvPr/>
        </p:nvPicPr>
        <p:blipFill>
          <a:blip r:embed="rId6" cstate="print"/>
          <a:srcRect/>
          <a:stretch>
            <a:fillRect/>
          </a:stretch>
        </p:blipFill>
        <p:spPr bwMode="auto">
          <a:xfrm>
            <a:off x="4891048" y="905483"/>
            <a:ext cx="3209344" cy="4452343"/>
          </a:xfrm>
          <a:prstGeom prst="rect">
            <a:avLst/>
          </a:prstGeom>
          <a:noFill/>
          <a:ln w="9525">
            <a:noFill/>
            <a:miter lim="800000"/>
            <a:headEnd/>
            <a:tailEnd/>
          </a:ln>
        </p:spPr>
      </p:pic>
      <p:sp>
        <p:nvSpPr>
          <p:cNvPr id="10" name="Tekstvak 9"/>
          <p:cNvSpPr txBox="1"/>
          <p:nvPr/>
        </p:nvSpPr>
        <p:spPr>
          <a:xfrm rot="19375254">
            <a:off x="428844" y="4307796"/>
            <a:ext cx="981453" cy="646331"/>
          </a:xfrm>
          <a:prstGeom prst="rect">
            <a:avLst/>
          </a:prstGeom>
          <a:noFill/>
        </p:spPr>
        <p:txBody>
          <a:bodyPr wrap="square" rtlCol="0">
            <a:spAutoFit/>
          </a:bodyPr>
          <a:lstStyle/>
          <a:p>
            <a:pPr algn="ctr"/>
            <a:r>
              <a:rPr lang="nl-NL" sz="1200" b="1" dirty="0">
                <a:latin typeface="Arial" panose="020B0604020202020204" pitchFamily="34" charset="0"/>
                <a:cs typeface="Arial" panose="020B0604020202020204" pitchFamily="34" charset="0"/>
              </a:rPr>
              <a:t>ATP zonder zuurstof </a:t>
            </a:r>
          </a:p>
        </p:txBody>
      </p:sp>
      <p:sp>
        <p:nvSpPr>
          <p:cNvPr id="11" name="Tekstvak 10"/>
          <p:cNvSpPr txBox="1"/>
          <p:nvPr/>
        </p:nvSpPr>
        <p:spPr>
          <a:xfrm rot="19643461">
            <a:off x="1055796" y="3286688"/>
            <a:ext cx="1388012" cy="1015663"/>
          </a:xfrm>
          <a:prstGeom prst="rect">
            <a:avLst/>
          </a:prstGeom>
          <a:noFill/>
        </p:spPr>
        <p:txBody>
          <a:bodyPr wrap="square" rtlCol="0">
            <a:spAutoFit/>
          </a:bodyPr>
          <a:lstStyle/>
          <a:p>
            <a:pPr algn="ctr"/>
            <a:r>
              <a:rPr lang="nl-NL" sz="1200" b="1" dirty="0">
                <a:latin typeface="Arial" panose="020B0604020202020204" pitchFamily="34" charset="0"/>
                <a:cs typeface="Arial" panose="020B0604020202020204" pitchFamily="34" charset="0"/>
              </a:rPr>
              <a:t>creatine fosfaat, glycogeen zonder zuurstof (anaeroob)</a:t>
            </a:r>
          </a:p>
          <a:p>
            <a:pPr algn="ctr"/>
            <a:r>
              <a:rPr lang="nl-NL" sz="1200" b="1" dirty="0">
                <a:latin typeface="Arial" panose="020B0604020202020204" pitchFamily="34" charset="0"/>
                <a:cs typeface="Arial" panose="020B0604020202020204" pitchFamily="34" charset="0"/>
              </a:rPr>
              <a:t> melkzuur</a:t>
            </a:r>
          </a:p>
        </p:txBody>
      </p:sp>
      <p:sp>
        <p:nvSpPr>
          <p:cNvPr id="12" name="Tekstvak 11"/>
          <p:cNvSpPr txBox="1"/>
          <p:nvPr/>
        </p:nvSpPr>
        <p:spPr>
          <a:xfrm rot="19516652">
            <a:off x="2554980" y="2738055"/>
            <a:ext cx="1205464" cy="646331"/>
          </a:xfrm>
          <a:prstGeom prst="rect">
            <a:avLst/>
          </a:prstGeom>
          <a:noFill/>
        </p:spPr>
        <p:txBody>
          <a:bodyPr wrap="square" rtlCol="0">
            <a:spAutoFit/>
          </a:bodyPr>
          <a:lstStyle/>
          <a:p>
            <a:pPr algn="ctr"/>
            <a:r>
              <a:rPr lang="nl-NL" sz="1200" b="1" dirty="0">
                <a:latin typeface="Arial" panose="020B0604020202020204" pitchFamily="34" charset="0"/>
                <a:cs typeface="Arial" panose="020B0604020202020204" pitchFamily="34" charset="0"/>
              </a:rPr>
              <a:t>Glycogeen met zuurstof  aeroob</a:t>
            </a:r>
          </a:p>
        </p:txBody>
      </p:sp>
      <p:sp>
        <p:nvSpPr>
          <p:cNvPr id="13" name="Tekstvak 12"/>
          <p:cNvSpPr txBox="1"/>
          <p:nvPr/>
        </p:nvSpPr>
        <p:spPr>
          <a:xfrm rot="19687310">
            <a:off x="5055847" y="1356069"/>
            <a:ext cx="1043235" cy="646331"/>
          </a:xfrm>
          <a:prstGeom prst="rect">
            <a:avLst/>
          </a:prstGeom>
          <a:noFill/>
        </p:spPr>
        <p:txBody>
          <a:bodyPr wrap="square" rtlCol="0">
            <a:spAutoFit/>
          </a:bodyPr>
          <a:lstStyle/>
          <a:p>
            <a:pPr algn="ctr"/>
            <a:r>
              <a:rPr lang="nl-NL" sz="1200" b="1" dirty="0">
                <a:latin typeface="Arial" panose="020B0604020202020204" pitchFamily="34" charset="0"/>
                <a:cs typeface="Arial" panose="020B0604020202020204" pitchFamily="34" charset="0"/>
              </a:rPr>
              <a:t>Vetten met zuurstof aeroob</a:t>
            </a:r>
          </a:p>
        </p:txBody>
      </p:sp>
      <p:sp>
        <p:nvSpPr>
          <p:cNvPr id="14" name="Tekstvak 13"/>
          <p:cNvSpPr txBox="1"/>
          <p:nvPr/>
        </p:nvSpPr>
        <p:spPr>
          <a:xfrm>
            <a:off x="457200" y="5429264"/>
            <a:ext cx="971528" cy="276999"/>
          </a:xfrm>
          <a:prstGeom prst="rect">
            <a:avLst/>
          </a:prstGeom>
          <a:noFill/>
        </p:spPr>
        <p:txBody>
          <a:bodyPr wrap="square" rtlCol="0">
            <a:spAutoFit/>
          </a:bodyPr>
          <a:lstStyle/>
          <a:p>
            <a:r>
              <a:rPr lang="nl-NL" sz="1200" b="1" dirty="0">
                <a:latin typeface="Arial" panose="020B0604020202020204" pitchFamily="34" charset="0"/>
                <a:cs typeface="Arial" panose="020B0604020202020204" pitchFamily="34" charset="0"/>
              </a:rPr>
              <a:t>± 10 sec</a:t>
            </a:r>
            <a:r>
              <a:rPr lang="nl-NL" sz="1200" dirty="0">
                <a:latin typeface="Arial" panose="020B0604020202020204" pitchFamily="34" charset="0"/>
                <a:cs typeface="Arial" panose="020B0604020202020204" pitchFamily="34" charset="0"/>
              </a:rPr>
              <a:t>.</a:t>
            </a:r>
          </a:p>
        </p:txBody>
      </p:sp>
      <p:sp>
        <p:nvSpPr>
          <p:cNvPr id="15" name="Tekstvak 14"/>
          <p:cNvSpPr txBox="1"/>
          <p:nvPr/>
        </p:nvSpPr>
        <p:spPr>
          <a:xfrm>
            <a:off x="1643042" y="5429264"/>
            <a:ext cx="785818" cy="276999"/>
          </a:xfrm>
          <a:prstGeom prst="rect">
            <a:avLst/>
          </a:prstGeom>
          <a:noFill/>
        </p:spPr>
        <p:txBody>
          <a:bodyPr wrap="square" rtlCol="0">
            <a:spAutoFit/>
          </a:bodyPr>
          <a:lstStyle/>
          <a:p>
            <a:r>
              <a:rPr lang="nl-NL" sz="1200" b="1" dirty="0">
                <a:latin typeface="Arial" panose="020B0604020202020204" pitchFamily="34" charset="0"/>
                <a:cs typeface="Arial" panose="020B0604020202020204" pitchFamily="34" charset="0"/>
              </a:rPr>
              <a:t>± 2 min</a:t>
            </a:r>
            <a:r>
              <a:rPr lang="nl-NL" sz="1200" dirty="0">
                <a:latin typeface="Arial" panose="020B0604020202020204" pitchFamily="34" charset="0"/>
                <a:cs typeface="Arial" panose="020B0604020202020204" pitchFamily="34" charset="0"/>
              </a:rPr>
              <a:t>.</a:t>
            </a:r>
          </a:p>
        </p:txBody>
      </p:sp>
      <p:sp>
        <p:nvSpPr>
          <p:cNvPr id="16" name="Tekstvak 15"/>
          <p:cNvSpPr txBox="1"/>
          <p:nvPr/>
        </p:nvSpPr>
        <p:spPr>
          <a:xfrm>
            <a:off x="3071802" y="5429264"/>
            <a:ext cx="1285884" cy="276999"/>
          </a:xfrm>
          <a:prstGeom prst="rect">
            <a:avLst/>
          </a:prstGeom>
          <a:noFill/>
        </p:spPr>
        <p:txBody>
          <a:bodyPr wrap="square" rtlCol="0">
            <a:spAutoFit/>
          </a:bodyPr>
          <a:lstStyle/>
          <a:p>
            <a:r>
              <a:rPr lang="nl-NL" sz="1200" b="1" dirty="0">
                <a:latin typeface="Arial" panose="020B0604020202020204" pitchFamily="34" charset="0"/>
                <a:cs typeface="Arial" panose="020B0604020202020204" pitchFamily="34" charset="0"/>
              </a:rPr>
              <a:t>± 80-90 min</a:t>
            </a:r>
            <a:r>
              <a:rPr lang="nl-NL" sz="1200" dirty="0">
                <a:latin typeface="Arial" panose="020B0604020202020204" pitchFamily="34" charset="0"/>
                <a:cs typeface="Arial" panose="020B0604020202020204" pitchFamily="34" charset="0"/>
              </a:rPr>
              <a:t>.</a:t>
            </a:r>
          </a:p>
        </p:txBody>
      </p:sp>
      <p:sp>
        <p:nvSpPr>
          <p:cNvPr id="17" name="Tekstvak 16"/>
          <p:cNvSpPr txBox="1"/>
          <p:nvPr/>
        </p:nvSpPr>
        <p:spPr>
          <a:xfrm>
            <a:off x="5786446" y="5429264"/>
            <a:ext cx="1857388" cy="276999"/>
          </a:xfrm>
          <a:prstGeom prst="rect">
            <a:avLst/>
          </a:prstGeom>
          <a:noFill/>
        </p:spPr>
        <p:txBody>
          <a:bodyPr wrap="square" rtlCol="0">
            <a:spAutoFit/>
          </a:bodyPr>
          <a:lstStyle/>
          <a:p>
            <a:r>
              <a:rPr lang="nl-NL" sz="1200" b="1" dirty="0"/>
              <a:t>tot ±  120 uur.</a:t>
            </a:r>
          </a:p>
        </p:txBody>
      </p:sp>
      <p:sp>
        <p:nvSpPr>
          <p:cNvPr id="18" name="Tekstvak 17"/>
          <p:cNvSpPr txBox="1"/>
          <p:nvPr/>
        </p:nvSpPr>
        <p:spPr>
          <a:xfrm>
            <a:off x="1857356" y="714356"/>
            <a:ext cx="4857784" cy="369332"/>
          </a:xfrm>
          <a:prstGeom prst="rect">
            <a:avLst/>
          </a:prstGeom>
          <a:noFill/>
        </p:spPr>
        <p:txBody>
          <a:bodyPr wrap="square" rtlCol="0">
            <a:spAutoFit/>
          </a:bodyPr>
          <a:lstStyle/>
          <a:p>
            <a:pPr algn="ctr"/>
            <a:r>
              <a:rPr lang="nl-NL" b="1" dirty="0">
                <a:latin typeface="Arial" panose="020B0604020202020204" pitchFamily="34" charset="0"/>
                <a:cs typeface="Arial" panose="020B0604020202020204" pitchFamily="34" charset="0"/>
              </a:rPr>
              <a:t>De energievoorraden in het lichaam.</a:t>
            </a:r>
          </a:p>
        </p:txBody>
      </p:sp>
      <p:sp>
        <p:nvSpPr>
          <p:cNvPr id="19" name="Tekstvak 18"/>
          <p:cNvSpPr txBox="1"/>
          <p:nvPr/>
        </p:nvSpPr>
        <p:spPr>
          <a:xfrm rot="19617224">
            <a:off x="1792263" y="4613557"/>
            <a:ext cx="685822" cy="276999"/>
          </a:xfrm>
          <a:prstGeom prst="rect">
            <a:avLst/>
          </a:prstGeom>
          <a:noFill/>
        </p:spPr>
        <p:txBody>
          <a:bodyPr wrap="square" rtlCol="0">
            <a:spAutoFit/>
          </a:bodyPr>
          <a:lstStyle/>
          <a:p>
            <a:pPr algn="ctr"/>
            <a:r>
              <a:rPr lang="nl-NL" sz="1200" b="1" dirty="0">
                <a:latin typeface="Arial" panose="020B0604020202020204" pitchFamily="34" charset="0"/>
                <a:cs typeface="Arial" panose="020B0604020202020204" pitchFamily="34" charset="0"/>
              </a:rPr>
              <a:t>Z5</a:t>
            </a:r>
            <a:r>
              <a:rPr lang="nl-NL" sz="1200" dirty="0">
                <a:latin typeface="Arial" panose="020B0604020202020204" pitchFamily="34" charset="0"/>
                <a:cs typeface="Arial" panose="020B0604020202020204" pitchFamily="34" charset="0"/>
              </a:rPr>
              <a:t> +</a:t>
            </a:r>
          </a:p>
        </p:txBody>
      </p:sp>
      <p:sp>
        <p:nvSpPr>
          <p:cNvPr id="20" name="Tekstvak 19"/>
          <p:cNvSpPr txBox="1"/>
          <p:nvPr/>
        </p:nvSpPr>
        <p:spPr>
          <a:xfrm rot="19720265">
            <a:off x="3039592" y="4113786"/>
            <a:ext cx="1571636" cy="276999"/>
          </a:xfrm>
          <a:prstGeom prst="rect">
            <a:avLst/>
          </a:prstGeom>
          <a:noFill/>
        </p:spPr>
        <p:txBody>
          <a:bodyPr wrap="square" rtlCol="0">
            <a:spAutoFit/>
          </a:bodyPr>
          <a:lstStyle/>
          <a:p>
            <a:pPr algn="ctr"/>
            <a:r>
              <a:rPr lang="nl-NL" sz="1200" b="1" dirty="0">
                <a:latin typeface="Arial" panose="020B0604020202020204" pitchFamily="34" charset="0"/>
                <a:cs typeface="Arial" panose="020B0604020202020204" pitchFamily="34" charset="0"/>
              </a:rPr>
              <a:t> Z3 + Z4</a:t>
            </a:r>
          </a:p>
        </p:txBody>
      </p:sp>
      <p:sp>
        <p:nvSpPr>
          <p:cNvPr id="21" name="Tekstvak 20"/>
          <p:cNvSpPr txBox="1"/>
          <p:nvPr/>
        </p:nvSpPr>
        <p:spPr>
          <a:xfrm rot="19553757">
            <a:off x="5621376" y="3317030"/>
            <a:ext cx="1357322" cy="276999"/>
          </a:xfrm>
          <a:prstGeom prst="rect">
            <a:avLst/>
          </a:prstGeom>
          <a:noFill/>
        </p:spPr>
        <p:txBody>
          <a:bodyPr wrap="square" rtlCol="0">
            <a:spAutoFit/>
          </a:bodyPr>
          <a:lstStyle/>
          <a:p>
            <a:pPr algn="ctr"/>
            <a:r>
              <a:rPr lang="nl-NL" sz="1200" b="1" dirty="0">
                <a:latin typeface="Arial" panose="020B0604020202020204" pitchFamily="34" charset="0"/>
                <a:cs typeface="Arial" panose="020B0604020202020204" pitchFamily="34" charset="0"/>
              </a:rPr>
              <a:t>Z1 – Z2</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0-#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3000" fill="hold"/>
                                        <p:tgtEl>
                                          <p:spTgt spid="10"/>
                                        </p:tgtEl>
                                        <p:attrNameLst>
                                          <p:attrName>ppt_x</p:attrName>
                                        </p:attrNameLst>
                                      </p:cBhvr>
                                      <p:tavLst>
                                        <p:tav tm="0">
                                          <p:val>
                                            <p:strVal val="0-#ppt_w/2"/>
                                          </p:val>
                                        </p:tav>
                                        <p:tav tm="100000">
                                          <p:val>
                                            <p:strVal val="#ppt_x"/>
                                          </p:val>
                                        </p:tav>
                                      </p:tavLst>
                                    </p:anim>
                                    <p:anim calcmode="lin" valueType="num">
                                      <p:cBhvr additive="base">
                                        <p:cTn id="14" dur="3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3000" fill="hold"/>
                                        <p:tgtEl>
                                          <p:spTgt spid="7"/>
                                        </p:tgtEl>
                                        <p:attrNameLst>
                                          <p:attrName>ppt_x</p:attrName>
                                        </p:attrNameLst>
                                      </p:cBhvr>
                                      <p:tavLst>
                                        <p:tav tm="0">
                                          <p:val>
                                            <p:strVal val="#ppt_x"/>
                                          </p:val>
                                        </p:tav>
                                        <p:tav tm="100000">
                                          <p:val>
                                            <p:strVal val="#ppt_x"/>
                                          </p:val>
                                        </p:tav>
                                      </p:tavLst>
                                    </p:anim>
                                    <p:anim calcmode="lin" valueType="num">
                                      <p:cBhvr additive="base">
                                        <p:cTn id="26"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0-#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1000" fill="hold"/>
                                        <p:tgtEl>
                                          <p:spTgt spid="15"/>
                                        </p:tgtEl>
                                        <p:attrNameLst>
                                          <p:attrName>ppt_x</p:attrName>
                                        </p:attrNameLst>
                                      </p:cBhvr>
                                      <p:tavLst>
                                        <p:tav tm="0">
                                          <p:val>
                                            <p:strVal val="0-#ppt_w/2"/>
                                          </p:val>
                                        </p:tav>
                                        <p:tav tm="100000">
                                          <p:val>
                                            <p:strVal val="#ppt_x"/>
                                          </p:val>
                                        </p:tav>
                                      </p:tavLst>
                                    </p:anim>
                                    <p:anim calcmode="lin" valueType="num">
                                      <p:cBhvr additive="base">
                                        <p:cTn id="3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3000" fill="hold"/>
                                        <p:tgtEl>
                                          <p:spTgt spid="8"/>
                                        </p:tgtEl>
                                        <p:attrNameLst>
                                          <p:attrName>ppt_x</p:attrName>
                                        </p:attrNameLst>
                                      </p:cBhvr>
                                      <p:tavLst>
                                        <p:tav tm="0">
                                          <p:val>
                                            <p:strVal val="#ppt_x"/>
                                          </p:val>
                                        </p:tav>
                                        <p:tav tm="100000">
                                          <p:val>
                                            <p:strVal val="#ppt_x"/>
                                          </p:val>
                                        </p:tav>
                                      </p:tavLst>
                                    </p:anim>
                                    <p:anim calcmode="lin" valueType="num">
                                      <p:cBhvr additive="base">
                                        <p:cTn id="50"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2000" fill="hold"/>
                                        <p:tgtEl>
                                          <p:spTgt spid="12"/>
                                        </p:tgtEl>
                                        <p:attrNameLst>
                                          <p:attrName>ppt_x</p:attrName>
                                        </p:attrNameLst>
                                      </p:cBhvr>
                                      <p:tavLst>
                                        <p:tav tm="0">
                                          <p:val>
                                            <p:strVal val="0-#ppt_w/2"/>
                                          </p:val>
                                        </p:tav>
                                        <p:tav tm="100000">
                                          <p:val>
                                            <p:strVal val="#ppt_x"/>
                                          </p:val>
                                        </p:tav>
                                      </p:tavLst>
                                    </p:anim>
                                    <p:anim calcmode="lin" valueType="num">
                                      <p:cBhvr additive="base">
                                        <p:cTn id="56"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2000" fill="hold"/>
                                        <p:tgtEl>
                                          <p:spTgt spid="20"/>
                                        </p:tgtEl>
                                        <p:attrNameLst>
                                          <p:attrName>ppt_x</p:attrName>
                                        </p:attrNameLst>
                                      </p:cBhvr>
                                      <p:tavLst>
                                        <p:tav tm="0">
                                          <p:val>
                                            <p:strVal val="0-#ppt_w/2"/>
                                          </p:val>
                                        </p:tav>
                                        <p:tav tm="100000">
                                          <p:val>
                                            <p:strVal val="#ppt_x"/>
                                          </p:val>
                                        </p:tav>
                                      </p:tavLst>
                                    </p:anim>
                                    <p:anim calcmode="lin" valueType="num">
                                      <p:cBhvr additive="base">
                                        <p:cTn id="62" dur="2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2000" fill="hold"/>
                                        <p:tgtEl>
                                          <p:spTgt spid="16"/>
                                        </p:tgtEl>
                                        <p:attrNameLst>
                                          <p:attrName>ppt_x</p:attrName>
                                        </p:attrNameLst>
                                      </p:cBhvr>
                                      <p:tavLst>
                                        <p:tav tm="0">
                                          <p:val>
                                            <p:strVal val="0-#ppt_w/2"/>
                                          </p:val>
                                        </p:tav>
                                        <p:tav tm="100000">
                                          <p:val>
                                            <p:strVal val="#ppt_x"/>
                                          </p:val>
                                        </p:tav>
                                      </p:tavLst>
                                    </p:anim>
                                    <p:anim calcmode="lin" valueType="num">
                                      <p:cBhvr additive="base">
                                        <p:cTn id="68"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0" fill="hold"/>
                                        <p:tgtEl>
                                          <p:spTgt spid="9"/>
                                        </p:tgtEl>
                                        <p:attrNameLst>
                                          <p:attrName>ppt_x</p:attrName>
                                        </p:attrNameLst>
                                      </p:cBhvr>
                                      <p:tavLst>
                                        <p:tav tm="0">
                                          <p:val>
                                            <p:strVal val="#ppt_x"/>
                                          </p:val>
                                        </p:tav>
                                        <p:tav tm="100000">
                                          <p:val>
                                            <p:strVal val="#ppt_x"/>
                                          </p:val>
                                        </p:tav>
                                      </p:tavLst>
                                    </p:anim>
                                    <p:anim calcmode="lin" valueType="num">
                                      <p:cBhvr additive="base">
                                        <p:cTn id="74"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3000" fill="hold"/>
                                        <p:tgtEl>
                                          <p:spTgt spid="13"/>
                                        </p:tgtEl>
                                        <p:attrNameLst>
                                          <p:attrName>ppt_x</p:attrName>
                                        </p:attrNameLst>
                                      </p:cBhvr>
                                      <p:tavLst>
                                        <p:tav tm="0">
                                          <p:val>
                                            <p:strVal val="0-#ppt_w/2"/>
                                          </p:val>
                                        </p:tav>
                                        <p:tav tm="100000">
                                          <p:val>
                                            <p:strVal val="#ppt_x"/>
                                          </p:val>
                                        </p:tav>
                                      </p:tavLst>
                                    </p:anim>
                                    <p:anim calcmode="lin" valueType="num">
                                      <p:cBhvr additive="base">
                                        <p:cTn id="80" dur="3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3000" fill="hold"/>
                                        <p:tgtEl>
                                          <p:spTgt spid="17"/>
                                        </p:tgtEl>
                                        <p:attrNameLst>
                                          <p:attrName>ppt_x</p:attrName>
                                        </p:attrNameLst>
                                      </p:cBhvr>
                                      <p:tavLst>
                                        <p:tav tm="0">
                                          <p:val>
                                            <p:strVal val="0-#ppt_w/2"/>
                                          </p:val>
                                        </p:tav>
                                        <p:tav tm="100000">
                                          <p:val>
                                            <p:strVal val="#ppt_x"/>
                                          </p:val>
                                        </p:tav>
                                      </p:tavLst>
                                    </p:anim>
                                    <p:anim calcmode="lin" valueType="num">
                                      <p:cBhvr additive="base">
                                        <p:cTn id="86" dur="3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0" fill="hold"/>
                                        <p:tgtEl>
                                          <p:spTgt spid="21"/>
                                        </p:tgtEl>
                                        <p:attrNameLst>
                                          <p:attrName>ppt_x</p:attrName>
                                        </p:attrNameLst>
                                      </p:cBhvr>
                                      <p:tavLst>
                                        <p:tav tm="0">
                                          <p:val>
                                            <p:strVal val="0-#ppt_w/2"/>
                                          </p:val>
                                        </p:tav>
                                        <p:tav tm="100000">
                                          <p:val>
                                            <p:strVal val="#ppt_x"/>
                                          </p:val>
                                        </p:tav>
                                      </p:tavLst>
                                    </p:anim>
                                    <p:anim calcmode="lin" valueType="num">
                                      <p:cBhvr additive="base">
                                        <p:cTn id="92" dur="5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3286116" y="1285860"/>
            <a:ext cx="2357454" cy="369332"/>
          </a:xfrm>
          <a:prstGeom prst="rect">
            <a:avLst/>
          </a:prstGeom>
          <a:noFill/>
          <a:ln w="9525">
            <a:noFill/>
            <a:miter lim="800000"/>
            <a:headEnd/>
            <a:tailEnd/>
          </a:ln>
        </p:spPr>
        <p:txBody>
          <a:bodyPr wrap="square">
            <a:spAutoFit/>
          </a:bodyPr>
          <a:lstStyle/>
          <a:p>
            <a:pPr>
              <a:spcBef>
                <a:spcPct val="50000"/>
              </a:spcBef>
            </a:pPr>
            <a:endParaRPr lang="nl-NL" dirty="0"/>
          </a:p>
        </p:txBody>
      </p:sp>
      <p:sp>
        <p:nvSpPr>
          <p:cNvPr id="9220" name="Text Box 4"/>
          <p:cNvSpPr txBox="1">
            <a:spLocks noChangeArrowheads="1"/>
          </p:cNvSpPr>
          <p:nvPr/>
        </p:nvSpPr>
        <p:spPr bwMode="auto">
          <a:xfrm>
            <a:off x="539750" y="836613"/>
            <a:ext cx="8064500" cy="366712"/>
          </a:xfrm>
          <a:prstGeom prst="rect">
            <a:avLst/>
          </a:prstGeom>
          <a:noFill/>
          <a:ln w="9525">
            <a:noFill/>
            <a:miter lim="800000"/>
            <a:headEnd/>
            <a:tailEnd/>
          </a:ln>
        </p:spPr>
        <p:txBody>
          <a:bodyPr>
            <a:spAutoFit/>
          </a:bodyPr>
          <a:lstStyle/>
          <a:p>
            <a:pPr>
              <a:spcBef>
                <a:spcPct val="50000"/>
              </a:spcBef>
            </a:pPr>
            <a:endParaRPr lang="nl-NL" dirty="0"/>
          </a:p>
        </p:txBody>
      </p:sp>
      <p:sp>
        <p:nvSpPr>
          <p:cNvPr id="9221" name="Text Box 5"/>
          <p:cNvSpPr txBox="1">
            <a:spLocks noChangeArrowheads="1"/>
          </p:cNvSpPr>
          <p:nvPr/>
        </p:nvSpPr>
        <p:spPr bwMode="auto">
          <a:xfrm>
            <a:off x="179388" y="6092825"/>
            <a:ext cx="2089150" cy="366713"/>
          </a:xfrm>
          <a:prstGeom prst="rect">
            <a:avLst/>
          </a:prstGeom>
          <a:noFill/>
          <a:ln w="9525">
            <a:noFill/>
            <a:miter lim="800000"/>
            <a:headEnd/>
            <a:tailEnd/>
          </a:ln>
        </p:spPr>
        <p:txBody>
          <a:bodyPr>
            <a:spAutoFit/>
          </a:bodyPr>
          <a:lstStyle/>
          <a:p>
            <a:pPr>
              <a:spcBef>
                <a:spcPct val="50000"/>
              </a:spcBef>
            </a:pPr>
            <a:endParaRPr lang="nl-NL" dirty="0"/>
          </a:p>
        </p:txBody>
      </p:sp>
      <p:sp>
        <p:nvSpPr>
          <p:cNvPr id="9223" name="Rectangle 18"/>
          <p:cNvSpPr>
            <a:spLocks noChangeArrowheads="1"/>
          </p:cNvSpPr>
          <p:nvPr/>
        </p:nvSpPr>
        <p:spPr bwMode="auto">
          <a:xfrm>
            <a:off x="0" y="-1173163"/>
            <a:ext cx="9144000" cy="0"/>
          </a:xfrm>
          <a:prstGeom prst="rect">
            <a:avLst/>
          </a:prstGeom>
          <a:noFill/>
          <a:ln w="9525">
            <a:noFill/>
            <a:miter lim="800000"/>
            <a:headEnd/>
            <a:tailEnd/>
          </a:ln>
        </p:spPr>
        <p:txBody>
          <a:bodyPr wrap="none" anchor="ctr">
            <a:spAutoFit/>
          </a:bodyPr>
          <a:lstStyle/>
          <a:p>
            <a:endParaRPr lang="nl-NL" dirty="0"/>
          </a:p>
        </p:txBody>
      </p:sp>
      <p:sp>
        <p:nvSpPr>
          <p:cNvPr id="9224" name="Rectangle 21"/>
          <p:cNvSpPr>
            <a:spLocks noChangeArrowheads="1"/>
          </p:cNvSpPr>
          <p:nvPr/>
        </p:nvSpPr>
        <p:spPr bwMode="auto">
          <a:xfrm>
            <a:off x="0" y="4084638"/>
            <a:ext cx="9144000" cy="0"/>
          </a:xfrm>
          <a:prstGeom prst="rect">
            <a:avLst/>
          </a:prstGeom>
          <a:noFill/>
          <a:ln w="9525">
            <a:noFill/>
            <a:miter lim="800000"/>
            <a:headEnd/>
            <a:tailEnd/>
          </a:ln>
        </p:spPr>
        <p:txBody>
          <a:bodyPr wrap="none" anchor="ctr">
            <a:spAutoFit/>
          </a:bodyPr>
          <a:lstStyle/>
          <a:p>
            <a:endParaRPr lang="nl-NL" dirty="0"/>
          </a:p>
        </p:txBody>
      </p:sp>
      <p:sp>
        <p:nvSpPr>
          <p:cNvPr id="9226" name="Text Box 24"/>
          <p:cNvSpPr txBox="1">
            <a:spLocks noChangeArrowheads="1"/>
          </p:cNvSpPr>
          <p:nvPr/>
        </p:nvSpPr>
        <p:spPr bwMode="auto">
          <a:xfrm>
            <a:off x="250825" y="2565400"/>
            <a:ext cx="576263" cy="366713"/>
          </a:xfrm>
          <a:prstGeom prst="rect">
            <a:avLst/>
          </a:prstGeom>
          <a:noFill/>
          <a:ln w="9525">
            <a:noFill/>
            <a:miter lim="800000"/>
            <a:headEnd/>
            <a:tailEnd/>
          </a:ln>
        </p:spPr>
        <p:txBody>
          <a:bodyPr>
            <a:spAutoFit/>
          </a:bodyPr>
          <a:lstStyle/>
          <a:p>
            <a:pPr>
              <a:spcBef>
                <a:spcPct val="50000"/>
              </a:spcBef>
            </a:pPr>
            <a:endParaRPr lang="nl-NL" dirty="0"/>
          </a:p>
        </p:txBody>
      </p:sp>
      <p:sp>
        <p:nvSpPr>
          <p:cNvPr id="9228" name="Text Box 26"/>
          <p:cNvSpPr txBox="1">
            <a:spLocks noChangeArrowheads="1"/>
          </p:cNvSpPr>
          <p:nvPr/>
        </p:nvSpPr>
        <p:spPr bwMode="auto">
          <a:xfrm>
            <a:off x="2051050" y="333375"/>
            <a:ext cx="4968875" cy="366713"/>
          </a:xfrm>
          <a:prstGeom prst="rect">
            <a:avLst/>
          </a:prstGeom>
          <a:noFill/>
          <a:ln w="9525">
            <a:noFill/>
            <a:miter lim="800000"/>
            <a:headEnd/>
            <a:tailEnd/>
          </a:ln>
        </p:spPr>
        <p:txBody>
          <a:bodyPr>
            <a:spAutoFit/>
          </a:bodyPr>
          <a:lstStyle/>
          <a:p>
            <a:pPr>
              <a:spcBef>
                <a:spcPct val="50000"/>
              </a:spcBef>
            </a:pPr>
            <a:endParaRPr lang="nl-NL" dirty="0"/>
          </a:p>
        </p:txBody>
      </p:sp>
      <p:sp>
        <p:nvSpPr>
          <p:cNvPr id="9230" name="Tijdelijke aanduiding voor datum 23"/>
          <p:cNvSpPr>
            <a:spLocks noGrp="1"/>
          </p:cNvSpPr>
          <p:nvPr>
            <p:ph type="dt" sz="quarter" idx="10"/>
          </p:nvPr>
        </p:nvSpPr>
        <p:spPr>
          <a:xfrm>
            <a:off x="428625" y="6000750"/>
            <a:ext cx="2133600" cy="476250"/>
          </a:xfrm>
        </p:spPr>
        <p:txBody>
          <a:bodyPr/>
          <a:lstStyle/>
          <a:p>
            <a:pPr>
              <a:defRPr/>
            </a:pPr>
            <a:fld id="{645CC15F-2AA5-4A4F-946C-56058FCD0EA7}" type="datetime1">
              <a:rPr lang="nl-NL" sz="1000" smtClean="0"/>
              <a:pPr>
                <a:defRPr/>
              </a:pPr>
              <a:t>14-11-2019</a:t>
            </a:fld>
            <a:endParaRPr lang="nl-NL" sz="1000" dirty="0"/>
          </a:p>
        </p:txBody>
      </p:sp>
      <p:pic>
        <p:nvPicPr>
          <p:cNvPr id="64" name="Afbeelding 63" descr="logo voor op shirt.jpg"/>
          <p:cNvPicPr>
            <a:picLocks noChangeAspect="1"/>
          </p:cNvPicPr>
          <p:nvPr/>
        </p:nvPicPr>
        <p:blipFill>
          <a:blip r:embed="rId3" cstate="print"/>
          <a:stretch>
            <a:fillRect/>
          </a:stretch>
        </p:blipFill>
        <p:spPr>
          <a:xfrm>
            <a:off x="6404718" y="6108141"/>
            <a:ext cx="1620975" cy="557210"/>
          </a:xfrm>
          <a:prstGeom prst="rect">
            <a:avLst/>
          </a:prstGeom>
          <a:ln w="19050">
            <a:solidFill>
              <a:schemeClr val="tx2">
                <a:lumMod val="75000"/>
              </a:schemeClr>
            </a:solidFill>
          </a:ln>
        </p:spPr>
      </p:pic>
      <p:sp>
        <p:nvSpPr>
          <p:cNvPr id="65" name="Tekstvak 64"/>
          <p:cNvSpPr txBox="1"/>
          <p:nvPr/>
        </p:nvSpPr>
        <p:spPr>
          <a:xfrm>
            <a:off x="3286116" y="3286124"/>
            <a:ext cx="1214446" cy="369332"/>
          </a:xfrm>
          <a:prstGeom prst="rect">
            <a:avLst/>
          </a:prstGeom>
          <a:noFill/>
        </p:spPr>
        <p:txBody>
          <a:bodyPr wrap="square" rtlCol="0">
            <a:spAutoFit/>
          </a:bodyPr>
          <a:lstStyle/>
          <a:p>
            <a:endParaRPr lang="nl-NL" b="1" dirty="0"/>
          </a:p>
        </p:txBody>
      </p:sp>
      <p:sp>
        <p:nvSpPr>
          <p:cNvPr id="28" name="Tekstvak 27"/>
          <p:cNvSpPr txBox="1"/>
          <p:nvPr/>
        </p:nvSpPr>
        <p:spPr>
          <a:xfrm>
            <a:off x="3500430" y="1214422"/>
            <a:ext cx="2214578" cy="369332"/>
          </a:xfrm>
          <a:prstGeom prst="rect">
            <a:avLst/>
          </a:prstGeom>
          <a:solidFill>
            <a:srgbClr val="FF9999">
              <a:alpha val="58000"/>
            </a:srgbClr>
          </a:solidFill>
        </p:spPr>
        <p:txBody>
          <a:bodyPr wrap="square" rtlCol="0">
            <a:spAutoFit/>
          </a:bodyPr>
          <a:lstStyle/>
          <a:p>
            <a:pPr algn="ctr"/>
            <a:r>
              <a:rPr lang="nl-NL" b="1" dirty="0"/>
              <a:t>Vermogen = snelheid </a:t>
            </a:r>
          </a:p>
        </p:txBody>
      </p:sp>
      <p:sp>
        <p:nvSpPr>
          <p:cNvPr id="29" name="Tekstvak 28"/>
          <p:cNvSpPr txBox="1"/>
          <p:nvPr/>
        </p:nvSpPr>
        <p:spPr>
          <a:xfrm>
            <a:off x="3357554" y="4500570"/>
            <a:ext cx="2214578" cy="369332"/>
          </a:xfrm>
          <a:prstGeom prst="rect">
            <a:avLst/>
          </a:prstGeom>
          <a:solidFill>
            <a:schemeClr val="tx2">
              <a:lumMod val="40000"/>
              <a:lumOff val="60000"/>
            </a:schemeClr>
          </a:solidFill>
        </p:spPr>
        <p:txBody>
          <a:bodyPr wrap="square" rtlCol="0">
            <a:spAutoFit/>
          </a:bodyPr>
          <a:lstStyle/>
          <a:p>
            <a:pPr algn="ctr"/>
            <a:r>
              <a:rPr lang="nl-NL" b="1" dirty="0"/>
              <a:t>Capaciteit = inhoud</a:t>
            </a:r>
          </a:p>
        </p:txBody>
      </p:sp>
      <p:sp>
        <p:nvSpPr>
          <p:cNvPr id="36" name="Tekstvak 35"/>
          <p:cNvSpPr txBox="1"/>
          <p:nvPr/>
        </p:nvSpPr>
        <p:spPr>
          <a:xfrm>
            <a:off x="6143636" y="2143116"/>
            <a:ext cx="2143140" cy="369332"/>
          </a:xfrm>
          <a:prstGeom prst="rect">
            <a:avLst/>
          </a:prstGeom>
          <a:noFill/>
        </p:spPr>
        <p:txBody>
          <a:bodyPr wrap="square" rtlCol="0">
            <a:spAutoFit/>
          </a:bodyPr>
          <a:lstStyle/>
          <a:p>
            <a:r>
              <a:rPr lang="nl-NL" b="1" dirty="0"/>
              <a:t>Energierijke fosfaten</a:t>
            </a:r>
          </a:p>
        </p:txBody>
      </p:sp>
      <p:sp>
        <p:nvSpPr>
          <p:cNvPr id="39" name="Tekstvak 38"/>
          <p:cNvSpPr txBox="1"/>
          <p:nvPr/>
        </p:nvSpPr>
        <p:spPr>
          <a:xfrm>
            <a:off x="6143636" y="2857496"/>
            <a:ext cx="1500198" cy="369332"/>
          </a:xfrm>
          <a:prstGeom prst="rect">
            <a:avLst/>
          </a:prstGeom>
          <a:noFill/>
        </p:spPr>
        <p:txBody>
          <a:bodyPr wrap="square" rtlCol="0">
            <a:spAutoFit/>
          </a:bodyPr>
          <a:lstStyle/>
          <a:p>
            <a:r>
              <a:rPr lang="nl-NL" b="1" dirty="0"/>
              <a:t>Glycogeen.</a:t>
            </a:r>
          </a:p>
        </p:txBody>
      </p:sp>
      <p:sp>
        <p:nvSpPr>
          <p:cNvPr id="40" name="Tekstvak 39"/>
          <p:cNvSpPr txBox="1"/>
          <p:nvPr/>
        </p:nvSpPr>
        <p:spPr>
          <a:xfrm>
            <a:off x="6143636" y="3643314"/>
            <a:ext cx="2286016" cy="369332"/>
          </a:xfrm>
          <a:prstGeom prst="rect">
            <a:avLst/>
          </a:prstGeom>
          <a:noFill/>
        </p:spPr>
        <p:txBody>
          <a:bodyPr wrap="square" rtlCol="0">
            <a:spAutoFit/>
          </a:bodyPr>
          <a:lstStyle/>
          <a:p>
            <a:r>
              <a:rPr lang="nl-NL" b="1" dirty="0"/>
              <a:t>Koolhydraten  vetten</a:t>
            </a:r>
          </a:p>
        </p:txBody>
      </p:sp>
      <p:sp>
        <p:nvSpPr>
          <p:cNvPr id="41" name="Tekstvak 40"/>
          <p:cNvSpPr txBox="1"/>
          <p:nvPr/>
        </p:nvSpPr>
        <p:spPr>
          <a:xfrm>
            <a:off x="3286116" y="5072074"/>
            <a:ext cx="2428892" cy="261610"/>
          </a:xfrm>
          <a:prstGeom prst="rect">
            <a:avLst/>
          </a:prstGeom>
          <a:noFill/>
        </p:spPr>
        <p:txBody>
          <a:bodyPr wrap="square" rtlCol="0">
            <a:spAutoFit/>
          </a:bodyPr>
          <a:lstStyle/>
          <a:p>
            <a:r>
              <a:rPr lang="nl-NL" sz="1100" dirty="0"/>
              <a:t>Bron: Frans Bosch  /Ronald Klomp</a:t>
            </a:r>
          </a:p>
        </p:txBody>
      </p:sp>
      <p:sp>
        <p:nvSpPr>
          <p:cNvPr id="43" name="Tijdelijke aanduiding voor voettekst 42"/>
          <p:cNvSpPr>
            <a:spLocks noGrp="1"/>
          </p:cNvSpPr>
          <p:nvPr>
            <p:ph type="ftr" sz="quarter" idx="11"/>
          </p:nvPr>
        </p:nvSpPr>
        <p:spPr/>
        <p:txBody>
          <a:bodyPr/>
          <a:lstStyle/>
          <a:p>
            <a:r>
              <a:rPr lang="nl-NL" dirty="0"/>
              <a:t>Trainen op basis van hartslagzones.</a:t>
            </a:r>
          </a:p>
        </p:txBody>
      </p:sp>
      <p:sp>
        <p:nvSpPr>
          <p:cNvPr id="44" name="Trapezium 43"/>
          <p:cNvSpPr/>
          <p:nvPr/>
        </p:nvSpPr>
        <p:spPr>
          <a:xfrm>
            <a:off x="3000364" y="3571876"/>
            <a:ext cx="2857520" cy="714380"/>
          </a:xfrm>
          <a:prstGeom prst="trapezoid">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5" name="Trapezium 44"/>
          <p:cNvSpPr/>
          <p:nvPr/>
        </p:nvSpPr>
        <p:spPr>
          <a:xfrm>
            <a:off x="3214678" y="2786058"/>
            <a:ext cx="2428892" cy="714380"/>
          </a:xfrm>
          <a:prstGeom prst="trapezoid">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6" name="Trapezium 45"/>
          <p:cNvSpPr/>
          <p:nvPr/>
        </p:nvSpPr>
        <p:spPr>
          <a:xfrm>
            <a:off x="3428992" y="1928802"/>
            <a:ext cx="2000264" cy="785818"/>
          </a:xfrm>
          <a:prstGeom prst="trapezoid">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8" name="Trapezium 47"/>
          <p:cNvSpPr/>
          <p:nvPr/>
        </p:nvSpPr>
        <p:spPr>
          <a:xfrm rot="10800000">
            <a:off x="3500430" y="3571876"/>
            <a:ext cx="2000264" cy="714380"/>
          </a:xfrm>
          <a:prstGeom prst="trapezoid">
            <a:avLst/>
          </a:prstGeom>
          <a:solidFill>
            <a:srgbClr val="FF999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9" name="Trapezium 48"/>
          <p:cNvSpPr/>
          <p:nvPr/>
        </p:nvSpPr>
        <p:spPr>
          <a:xfrm rot="10800000">
            <a:off x="3286116" y="2786058"/>
            <a:ext cx="2428892" cy="714380"/>
          </a:xfrm>
          <a:prstGeom prst="trapezoid">
            <a:avLst/>
          </a:prstGeom>
          <a:solidFill>
            <a:srgbClr val="FF999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0" name="Trapezium 49"/>
          <p:cNvSpPr/>
          <p:nvPr/>
        </p:nvSpPr>
        <p:spPr>
          <a:xfrm rot="10800000">
            <a:off x="3071802" y="1928802"/>
            <a:ext cx="2857520" cy="785818"/>
          </a:xfrm>
          <a:prstGeom prst="trapezoid">
            <a:avLst/>
          </a:prstGeom>
          <a:solidFill>
            <a:srgbClr val="FF999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000" fill="hold"/>
                                        <p:tgtEl>
                                          <p:spTgt spid="29"/>
                                        </p:tgtEl>
                                        <p:attrNameLst>
                                          <p:attrName>ppt_x</p:attrName>
                                        </p:attrNameLst>
                                      </p:cBhvr>
                                      <p:tavLst>
                                        <p:tav tm="0">
                                          <p:val>
                                            <p:strVal val="0-#ppt_w/2"/>
                                          </p:val>
                                        </p:tav>
                                        <p:tav tm="100000">
                                          <p:val>
                                            <p:strVal val="#ppt_x"/>
                                          </p:val>
                                        </p:tav>
                                      </p:tavLst>
                                    </p:anim>
                                    <p:anim calcmode="lin" valueType="num">
                                      <p:cBhvr additive="base">
                                        <p:cTn id="8" dur="2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3000" fill="hold"/>
                                        <p:tgtEl>
                                          <p:spTgt spid="44"/>
                                        </p:tgtEl>
                                        <p:attrNameLst>
                                          <p:attrName>ppt_x</p:attrName>
                                        </p:attrNameLst>
                                      </p:cBhvr>
                                      <p:tavLst>
                                        <p:tav tm="0">
                                          <p:val>
                                            <p:strVal val="#ppt_x"/>
                                          </p:val>
                                        </p:tav>
                                        <p:tav tm="100000">
                                          <p:val>
                                            <p:strVal val="#ppt_x"/>
                                          </p:val>
                                        </p:tav>
                                      </p:tavLst>
                                    </p:anim>
                                    <p:anim calcmode="lin" valueType="num">
                                      <p:cBhvr additive="base">
                                        <p:cTn id="14" dur="30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2000" fill="hold"/>
                                        <p:tgtEl>
                                          <p:spTgt spid="40"/>
                                        </p:tgtEl>
                                        <p:attrNameLst>
                                          <p:attrName>ppt_x</p:attrName>
                                        </p:attrNameLst>
                                      </p:cBhvr>
                                      <p:tavLst>
                                        <p:tav tm="0">
                                          <p:val>
                                            <p:strVal val="0-#ppt_w/2"/>
                                          </p:val>
                                        </p:tav>
                                        <p:tav tm="100000">
                                          <p:val>
                                            <p:strVal val="#ppt_x"/>
                                          </p:val>
                                        </p:tav>
                                      </p:tavLst>
                                    </p:anim>
                                    <p:anim calcmode="lin" valueType="num">
                                      <p:cBhvr additive="base">
                                        <p:cTn id="20" dur="2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3000" fill="hold"/>
                                        <p:tgtEl>
                                          <p:spTgt spid="45"/>
                                        </p:tgtEl>
                                        <p:attrNameLst>
                                          <p:attrName>ppt_x</p:attrName>
                                        </p:attrNameLst>
                                      </p:cBhvr>
                                      <p:tavLst>
                                        <p:tav tm="0">
                                          <p:val>
                                            <p:strVal val="#ppt_x"/>
                                          </p:val>
                                        </p:tav>
                                        <p:tav tm="100000">
                                          <p:val>
                                            <p:strVal val="#ppt_x"/>
                                          </p:val>
                                        </p:tav>
                                      </p:tavLst>
                                    </p:anim>
                                    <p:anim calcmode="lin" valueType="num">
                                      <p:cBhvr additive="base">
                                        <p:cTn id="26" dur="30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2000" fill="hold"/>
                                        <p:tgtEl>
                                          <p:spTgt spid="39"/>
                                        </p:tgtEl>
                                        <p:attrNameLst>
                                          <p:attrName>ppt_x</p:attrName>
                                        </p:attrNameLst>
                                      </p:cBhvr>
                                      <p:tavLst>
                                        <p:tav tm="0">
                                          <p:val>
                                            <p:strVal val="0-#ppt_w/2"/>
                                          </p:val>
                                        </p:tav>
                                        <p:tav tm="100000">
                                          <p:val>
                                            <p:strVal val="#ppt_x"/>
                                          </p:val>
                                        </p:tav>
                                      </p:tavLst>
                                    </p:anim>
                                    <p:anim calcmode="lin" valueType="num">
                                      <p:cBhvr additive="base">
                                        <p:cTn id="32" dur="2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3000" fill="hold"/>
                                        <p:tgtEl>
                                          <p:spTgt spid="46"/>
                                        </p:tgtEl>
                                        <p:attrNameLst>
                                          <p:attrName>ppt_x</p:attrName>
                                        </p:attrNameLst>
                                      </p:cBhvr>
                                      <p:tavLst>
                                        <p:tav tm="0">
                                          <p:val>
                                            <p:strVal val="#ppt_x"/>
                                          </p:val>
                                        </p:tav>
                                        <p:tav tm="100000">
                                          <p:val>
                                            <p:strVal val="#ppt_x"/>
                                          </p:val>
                                        </p:tav>
                                      </p:tavLst>
                                    </p:anim>
                                    <p:anim calcmode="lin" valueType="num">
                                      <p:cBhvr additive="base">
                                        <p:cTn id="38" dur="30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2000" fill="hold"/>
                                        <p:tgtEl>
                                          <p:spTgt spid="36"/>
                                        </p:tgtEl>
                                        <p:attrNameLst>
                                          <p:attrName>ppt_x</p:attrName>
                                        </p:attrNameLst>
                                      </p:cBhvr>
                                      <p:tavLst>
                                        <p:tav tm="0">
                                          <p:val>
                                            <p:strVal val="0-#ppt_w/2"/>
                                          </p:val>
                                        </p:tav>
                                        <p:tav tm="100000">
                                          <p:val>
                                            <p:strVal val="#ppt_x"/>
                                          </p:val>
                                        </p:tav>
                                      </p:tavLst>
                                    </p:anim>
                                    <p:anim calcmode="lin" valueType="num">
                                      <p:cBhvr additive="base">
                                        <p:cTn id="44" dur="2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0-#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1000" fill="hold"/>
                                        <p:tgtEl>
                                          <p:spTgt spid="49"/>
                                        </p:tgtEl>
                                        <p:attrNameLst>
                                          <p:attrName>ppt_x</p:attrName>
                                        </p:attrNameLst>
                                      </p:cBhvr>
                                      <p:tavLst>
                                        <p:tav tm="0">
                                          <p:val>
                                            <p:strVal val="#ppt_x"/>
                                          </p:val>
                                        </p:tav>
                                        <p:tav tm="100000">
                                          <p:val>
                                            <p:strVal val="#ppt_x"/>
                                          </p:val>
                                        </p:tav>
                                      </p:tavLst>
                                    </p:anim>
                                    <p:anim calcmode="lin" valueType="num">
                                      <p:cBhvr additive="base">
                                        <p:cTn id="62" dur="10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5000" fill="hold"/>
                                        <p:tgtEl>
                                          <p:spTgt spid="48"/>
                                        </p:tgtEl>
                                        <p:attrNameLst>
                                          <p:attrName>ppt_x</p:attrName>
                                        </p:attrNameLst>
                                      </p:cBhvr>
                                      <p:tavLst>
                                        <p:tav tm="0">
                                          <p:val>
                                            <p:strVal val="#ppt_x"/>
                                          </p:val>
                                        </p:tav>
                                        <p:tav tm="100000">
                                          <p:val>
                                            <p:strVal val="#ppt_x"/>
                                          </p:val>
                                        </p:tav>
                                      </p:tavLst>
                                    </p:anim>
                                    <p:anim calcmode="lin" valueType="num">
                                      <p:cBhvr additive="base">
                                        <p:cTn id="68" dur="500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6" grpId="0"/>
      <p:bldP spid="39" grpId="0"/>
      <p:bldP spid="40" grpId="0"/>
      <p:bldP spid="44" grpId="0" animBg="1"/>
      <p:bldP spid="45" grpId="0" animBg="1"/>
      <p:bldP spid="46" grpId="0" animBg="1"/>
      <p:bldP spid="48" grpId="0" animBg="1"/>
      <p:bldP spid="49"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Gevolgen verkeerde trainingsbelasting.</a:t>
            </a:r>
          </a:p>
        </p:txBody>
      </p:sp>
      <p:sp>
        <p:nvSpPr>
          <p:cNvPr id="3" name="Tijdelijke aanduiding voor inhoud 2"/>
          <p:cNvSpPr>
            <a:spLocks noGrp="1"/>
          </p:cNvSpPr>
          <p:nvPr>
            <p:ph idx="1"/>
          </p:nvPr>
        </p:nvSpPr>
        <p:spPr>
          <a:xfrm>
            <a:off x="500034" y="1285860"/>
            <a:ext cx="6186502" cy="542915"/>
          </a:xfrm>
        </p:spPr>
        <p:txBody>
          <a:bodyPr>
            <a:noAutofit/>
          </a:bodyPr>
          <a:lstStyle/>
          <a:p>
            <a:r>
              <a:rPr lang="nl-NL" sz="2400" b="1" dirty="0"/>
              <a:t>Verhoogde kans op blessures.</a:t>
            </a:r>
          </a:p>
        </p:txBody>
      </p:sp>
      <p:sp>
        <p:nvSpPr>
          <p:cNvPr id="4" name="Tijdelijke aanduiding voor datum 3"/>
          <p:cNvSpPr>
            <a:spLocks noGrp="1"/>
          </p:cNvSpPr>
          <p:nvPr>
            <p:ph type="dt" sz="half" idx="10"/>
          </p:nvPr>
        </p:nvSpPr>
        <p:spPr/>
        <p:txBody>
          <a:bodyPr/>
          <a:lstStyle/>
          <a:p>
            <a:fld id="{CC54972C-E186-4998-9C33-8386D2277C6A}" type="datetime1">
              <a:rPr lang="nl-NL" smtClean="0"/>
              <a:pPr/>
              <a:t>14-11-2019</a:t>
            </a:fld>
            <a:endParaRPr lang="nl-NL" dirty="0"/>
          </a:p>
        </p:txBody>
      </p:sp>
      <p:sp>
        <p:nvSpPr>
          <p:cNvPr id="5" name="Tijdelijke aanduiding voor voettekst 4"/>
          <p:cNvSpPr>
            <a:spLocks noGrp="1"/>
          </p:cNvSpPr>
          <p:nvPr>
            <p:ph type="ftr" sz="quarter" idx="11"/>
          </p:nvPr>
        </p:nvSpPr>
        <p:spPr/>
        <p:txBody>
          <a:bodyPr/>
          <a:lstStyle/>
          <a:p>
            <a:r>
              <a:rPr lang="nl-NL" dirty="0"/>
              <a:t>Trainen op basis van hartslagzones.</a:t>
            </a:r>
          </a:p>
        </p:txBody>
      </p:sp>
      <p:sp>
        <p:nvSpPr>
          <p:cNvPr id="8" name="Tijdelijke aanduiding voor inhoud 2"/>
          <p:cNvSpPr txBox="1">
            <a:spLocks/>
          </p:cNvSpPr>
          <p:nvPr/>
        </p:nvSpPr>
        <p:spPr>
          <a:xfrm>
            <a:off x="500034" y="1857364"/>
            <a:ext cx="8001056" cy="68579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400" b="1" i="0" u="none" strike="noStrike" kern="1200" cap="none" spc="0" normalizeH="0" baseline="0" noProof="0" dirty="0">
                <a:ln>
                  <a:noFill/>
                </a:ln>
                <a:solidFill>
                  <a:schemeClr val="tx1"/>
                </a:solidFill>
                <a:effectLst/>
                <a:uLnTx/>
                <a:uFillTx/>
                <a:latin typeface="+mn-lt"/>
                <a:ea typeface="+mn-ea"/>
                <a:cs typeface="+mn-cs"/>
              </a:rPr>
              <a:t>Uitputten energie- en hormonale systemen waardoor de hersteltijd langer is.</a:t>
            </a:r>
          </a:p>
        </p:txBody>
      </p:sp>
      <p:sp>
        <p:nvSpPr>
          <p:cNvPr id="9" name="Tijdelijke aanduiding voor inhoud 2"/>
          <p:cNvSpPr txBox="1">
            <a:spLocks/>
          </p:cNvSpPr>
          <p:nvPr/>
        </p:nvSpPr>
        <p:spPr>
          <a:xfrm>
            <a:off x="500034" y="2714620"/>
            <a:ext cx="7643866"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400" b="1" dirty="0"/>
              <a:t>Oververmoeidheid, kans op overreaching / overtraining.</a:t>
            </a:r>
            <a:endParaRPr kumimoji="0" lang="nl-NL" sz="2400" b="1" i="0" u="none" strike="noStrike" kern="1200" cap="none" spc="0" normalizeH="0" baseline="0" noProof="0" dirty="0">
              <a:ln>
                <a:noFill/>
              </a:ln>
              <a:solidFill>
                <a:schemeClr val="tx1"/>
              </a:solidFill>
              <a:effectLst/>
              <a:uLnTx/>
              <a:uFillTx/>
            </a:endParaRPr>
          </a:p>
        </p:txBody>
      </p:sp>
      <p:sp>
        <p:nvSpPr>
          <p:cNvPr id="10" name="Tijdelijke aanduiding voor inhoud 2"/>
          <p:cNvSpPr txBox="1">
            <a:spLocks/>
          </p:cNvSpPr>
          <p:nvPr/>
        </p:nvSpPr>
        <p:spPr>
          <a:xfrm>
            <a:off x="500034" y="3214686"/>
            <a:ext cx="8072494"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400" b="1" i="0" u="none" strike="noStrike" kern="1200" cap="none" spc="0" normalizeH="0" baseline="0" noProof="0" dirty="0">
                <a:ln>
                  <a:noFill/>
                </a:ln>
                <a:solidFill>
                  <a:schemeClr val="tx1"/>
                </a:solidFill>
                <a:effectLst/>
                <a:uLnTx/>
                <a:uFillTx/>
                <a:latin typeface="+mn-lt"/>
                <a:ea typeface="+mn-ea"/>
                <a:cs typeface="+mn-cs"/>
              </a:rPr>
              <a:t>Geen progressie boeken of zelfs prestatieachteruitgang.</a:t>
            </a:r>
          </a:p>
        </p:txBody>
      </p:sp>
      <p:sp>
        <p:nvSpPr>
          <p:cNvPr id="11" name="Tijdelijke aanduiding voor inhoud 2"/>
          <p:cNvSpPr txBox="1">
            <a:spLocks/>
          </p:cNvSpPr>
          <p:nvPr/>
        </p:nvSpPr>
        <p:spPr>
          <a:xfrm>
            <a:off x="500034" y="3714752"/>
            <a:ext cx="8001056" cy="68579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400" b="1" i="0" u="none" strike="noStrike" kern="1200" cap="none" spc="0" normalizeH="0" baseline="0" noProof="0" dirty="0">
                <a:ln>
                  <a:noFill/>
                </a:ln>
                <a:solidFill>
                  <a:schemeClr val="tx1"/>
                </a:solidFill>
                <a:effectLst/>
                <a:uLnTx/>
                <a:uFillTx/>
                <a:latin typeface="+mn-lt"/>
                <a:ea typeface="+mn-ea"/>
                <a:cs typeface="+mn-cs"/>
              </a:rPr>
              <a:t>Tijdens</a:t>
            </a:r>
            <a:r>
              <a:rPr kumimoji="0" lang="nl-NL" sz="2400" b="1" i="0" u="none" strike="noStrike" kern="1200" cap="none" spc="0" normalizeH="0" noProof="0" dirty="0">
                <a:ln>
                  <a:noFill/>
                </a:ln>
                <a:solidFill>
                  <a:schemeClr val="tx1"/>
                </a:solidFill>
                <a:effectLst/>
                <a:uLnTx/>
                <a:uFillTx/>
                <a:latin typeface="+mn-lt"/>
                <a:ea typeface="+mn-ea"/>
                <a:cs typeface="+mn-cs"/>
              </a:rPr>
              <a:t> de wedstrijd de man met de hamer tegenkomen.</a:t>
            </a:r>
            <a:endParaRPr kumimoji="0" lang="nl-NL"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http://www.gelderlander.nl/multimedia/archive/01058/DG_7209939_7209939_1058472b.jpg"/>
          <p:cNvPicPr>
            <a:picLocks noChangeAspect="1" noChangeArrowheads="1"/>
          </p:cNvPicPr>
          <p:nvPr/>
        </p:nvPicPr>
        <p:blipFill>
          <a:blip r:embed="rId2" cstate="print"/>
          <a:srcRect/>
          <a:stretch>
            <a:fillRect/>
          </a:stretch>
        </p:blipFill>
        <p:spPr bwMode="auto">
          <a:xfrm>
            <a:off x="5357818" y="4214819"/>
            <a:ext cx="3177267" cy="2111388"/>
          </a:xfrm>
          <a:prstGeom prst="rect">
            <a:avLst/>
          </a:prstGeom>
          <a:noFill/>
        </p:spPr>
      </p:pic>
      <p:sp>
        <p:nvSpPr>
          <p:cNvPr id="13" name="Tijdelijke aanduiding voor inhoud 2"/>
          <p:cNvSpPr txBox="1">
            <a:spLocks/>
          </p:cNvSpPr>
          <p:nvPr/>
        </p:nvSpPr>
        <p:spPr>
          <a:xfrm>
            <a:off x="500034" y="4286256"/>
            <a:ext cx="8001056" cy="42862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400" b="1" dirty="0"/>
              <a:t>Schoenen kunnen de boom in.</a:t>
            </a:r>
            <a:endParaRPr kumimoji="0" lang="nl-NL" sz="2400" b="1" i="0" u="none" strike="noStrike" kern="1200" cap="none" spc="0" normalizeH="0" baseline="0" noProof="0" dirty="0">
              <a:ln>
                <a:noFill/>
              </a:ln>
              <a:solidFill>
                <a:schemeClr val="tx1"/>
              </a:solidFill>
              <a:effectLst/>
              <a:uLnTx/>
              <a:uFillTx/>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3000" fill="hold"/>
                                        <p:tgtEl>
                                          <p:spTgt spid="8"/>
                                        </p:tgtEl>
                                        <p:attrNameLst>
                                          <p:attrName>ppt_x</p:attrName>
                                        </p:attrNameLst>
                                      </p:cBhvr>
                                      <p:tavLst>
                                        <p:tav tm="0">
                                          <p:val>
                                            <p:strVal val="0-#ppt_w/2"/>
                                          </p:val>
                                        </p:tav>
                                        <p:tav tm="100000">
                                          <p:val>
                                            <p:strVal val="#ppt_x"/>
                                          </p:val>
                                        </p:tav>
                                      </p:tavLst>
                                    </p:anim>
                                    <p:anim calcmode="lin" valueType="num">
                                      <p:cBhvr additive="base">
                                        <p:cTn id="14"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3000" fill="hold"/>
                                        <p:tgtEl>
                                          <p:spTgt spid="9"/>
                                        </p:tgtEl>
                                        <p:attrNameLst>
                                          <p:attrName>ppt_x</p:attrName>
                                        </p:attrNameLst>
                                      </p:cBhvr>
                                      <p:tavLst>
                                        <p:tav tm="0">
                                          <p:val>
                                            <p:strVal val="0-#ppt_w/2"/>
                                          </p:val>
                                        </p:tav>
                                        <p:tav tm="100000">
                                          <p:val>
                                            <p:strVal val="#ppt_x"/>
                                          </p:val>
                                        </p:tav>
                                      </p:tavLst>
                                    </p:anim>
                                    <p:anim calcmode="lin" valueType="num">
                                      <p:cBhvr additive="base">
                                        <p:cTn id="20" dur="3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1"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0" fill="hold"/>
                                        <p:tgtEl>
                                          <p:spTgt spid="10"/>
                                        </p:tgtEl>
                                        <p:attrNameLst>
                                          <p:attrName>ppt_x</p:attrName>
                                        </p:attrNameLst>
                                      </p:cBhvr>
                                      <p:tavLst>
                                        <p:tav tm="0">
                                          <p:val>
                                            <p:strVal val="0-#ppt_w/2"/>
                                          </p:val>
                                        </p:tav>
                                        <p:tav tm="100000">
                                          <p:val>
                                            <p:strVal val="#ppt_x"/>
                                          </p:val>
                                        </p:tav>
                                      </p:tavLst>
                                    </p:anim>
                                    <p:anim calcmode="lin" valueType="num">
                                      <p:cBhvr additive="base">
                                        <p:cTn id="26" dur="5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3000" fill="hold"/>
                                        <p:tgtEl>
                                          <p:spTgt spid="11"/>
                                        </p:tgtEl>
                                        <p:attrNameLst>
                                          <p:attrName>ppt_x</p:attrName>
                                        </p:attrNameLst>
                                      </p:cBhvr>
                                      <p:tavLst>
                                        <p:tav tm="0">
                                          <p:val>
                                            <p:strVal val="0-#ppt_w/2"/>
                                          </p:val>
                                        </p:tav>
                                        <p:tav tm="100000">
                                          <p:val>
                                            <p:strVal val="#ppt_x"/>
                                          </p:val>
                                        </p:tav>
                                      </p:tavLst>
                                    </p:anim>
                                    <p:anim calcmode="lin" valueType="num">
                                      <p:cBhvr additive="base">
                                        <p:cTn id="32" dur="3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3000" fill="hold"/>
                                        <p:tgtEl>
                                          <p:spTgt spid="13"/>
                                        </p:tgtEl>
                                        <p:attrNameLst>
                                          <p:attrName>ppt_x</p:attrName>
                                        </p:attrNameLst>
                                      </p:cBhvr>
                                      <p:tavLst>
                                        <p:tav tm="0">
                                          <p:val>
                                            <p:strVal val="0-#ppt_w/2"/>
                                          </p:val>
                                        </p:tav>
                                        <p:tav tm="100000">
                                          <p:val>
                                            <p:strVal val="#ppt_x"/>
                                          </p:val>
                                        </p:tav>
                                      </p:tavLst>
                                    </p:anim>
                                    <p:anim calcmode="lin" valueType="num">
                                      <p:cBhvr additive="base">
                                        <p:cTn id="38" dur="3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diamond(in)">
                                      <p:cBhvr>
                                        <p:cTn id="4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1"/>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FF47FED7-4866-48AD-87D7-FF7665353A6E}" type="datetime1">
              <a:rPr lang="nl-NL" smtClean="0"/>
              <a:pPr/>
              <a:t>14-11-2019</a:t>
            </a:fld>
            <a:endParaRPr lang="nl-NL"/>
          </a:p>
        </p:txBody>
      </p:sp>
      <p:sp>
        <p:nvSpPr>
          <p:cNvPr id="5" name="Tijdelijke aanduiding voor voettekst 4"/>
          <p:cNvSpPr>
            <a:spLocks noGrp="1"/>
          </p:cNvSpPr>
          <p:nvPr>
            <p:ph type="ftr" sz="quarter" idx="11"/>
          </p:nvPr>
        </p:nvSpPr>
        <p:spPr/>
        <p:txBody>
          <a:bodyPr/>
          <a:lstStyle/>
          <a:p>
            <a:r>
              <a:rPr lang="nl-NL"/>
              <a:t>Trainen op basis van hartslagzones.</a:t>
            </a:r>
          </a:p>
        </p:txBody>
      </p:sp>
      <p:sp>
        <p:nvSpPr>
          <p:cNvPr id="55" name="Tekstvak 54"/>
          <p:cNvSpPr txBox="1"/>
          <p:nvPr/>
        </p:nvSpPr>
        <p:spPr>
          <a:xfrm>
            <a:off x="3000364" y="428604"/>
            <a:ext cx="3286148" cy="923330"/>
          </a:xfrm>
          <a:prstGeom prst="rect">
            <a:avLst/>
          </a:prstGeom>
          <a:noFill/>
        </p:spPr>
        <p:txBody>
          <a:bodyPr wrap="square" rtlCol="0">
            <a:spAutoFit/>
          </a:bodyPr>
          <a:lstStyle/>
          <a:p>
            <a:r>
              <a:rPr lang="nl-NL" sz="5400" dirty="0"/>
              <a:t>Begrippen.</a:t>
            </a:r>
          </a:p>
        </p:txBody>
      </p:sp>
      <p:sp>
        <p:nvSpPr>
          <p:cNvPr id="56" name="Tekstvak 55"/>
          <p:cNvSpPr txBox="1"/>
          <p:nvPr/>
        </p:nvSpPr>
        <p:spPr>
          <a:xfrm>
            <a:off x="714348" y="1571612"/>
            <a:ext cx="8215370" cy="1077218"/>
          </a:xfrm>
          <a:prstGeom prst="rect">
            <a:avLst/>
          </a:prstGeom>
          <a:noFill/>
        </p:spPr>
        <p:txBody>
          <a:bodyPr wrap="square" rtlCol="0">
            <a:spAutoFit/>
          </a:bodyPr>
          <a:lstStyle/>
          <a:p>
            <a:pPr>
              <a:buFont typeface="Arial" pitchFamily="34" charset="0"/>
              <a:buChar char="•"/>
            </a:pPr>
            <a:r>
              <a:rPr lang="nl-NL" sz="3200" b="1" dirty="0"/>
              <a:t>Aërobe energielevering: </a:t>
            </a:r>
          </a:p>
          <a:p>
            <a:pPr lvl="1"/>
            <a:r>
              <a:rPr lang="nl-NL" sz="3200" b="1" dirty="0"/>
              <a:t>Energielevering met voldoende zuurstof.</a:t>
            </a:r>
            <a:r>
              <a:rPr lang="nl-NL" sz="3200" dirty="0"/>
              <a:t> </a:t>
            </a:r>
          </a:p>
        </p:txBody>
      </p:sp>
      <p:sp>
        <p:nvSpPr>
          <p:cNvPr id="6" name="Tekstvak 5"/>
          <p:cNvSpPr txBox="1"/>
          <p:nvPr/>
        </p:nvSpPr>
        <p:spPr>
          <a:xfrm>
            <a:off x="714348" y="2714620"/>
            <a:ext cx="8358246" cy="1569660"/>
          </a:xfrm>
          <a:prstGeom prst="rect">
            <a:avLst/>
          </a:prstGeom>
          <a:noFill/>
        </p:spPr>
        <p:txBody>
          <a:bodyPr wrap="square" rtlCol="0">
            <a:spAutoFit/>
          </a:bodyPr>
          <a:lstStyle/>
          <a:p>
            <a:pPr>
              <a:buFont typeface="Arial" pitchFamily="34" charset="0"/>
              <a:buChar char="•"/>
            </a:pPr>
            <a:r>
              <a:rPr lang="nl-NL" sz="3200" b="1" dirty="0"/>
              <a:t>Anaërobe energielevering:</a:t>
            </a:r>
          </a:p>
          <a:p>
            <a:pPr lvl="1"/>
            <a:r>
              <a:rPr lang="nl-NL" sz="3200" b="1" dirty="0"/>
              <a:t>Energielevering met onvoldoende zuurstof,               ophoping van melkzuur.</a:t>
            </a:r>
          </a:p>
        </p:txBody>
      </p:sp>
      <p:sp>
        <p:nvSpPr>
          <p:cNvPr id="7" name="Tekstvak 6"/>
          <p:cNvSpPr txBox="1"/>
          <p:nvPr/>
        </p:nvSpPr>
        <p:spPr>
          <a:xfrm>
            <a:off x="785786" y="4357694"/>
            <a:ext cx="8215370" cy="2062103"/>
          </a:xfrm>
          <a:prstGeom prst="rect">
            <a:avLst/>
          </a:prstGeom>
          <a:noFill/>
        </p:spPr>
        <p:txBody>
          <a:bodyPr wrap="square" rtlCol="0">
            <a:spAutoFit/>
          </a:bodyPr>
          <a:lstStyle/>
          <a:p>
            <a:pPr>
              <a:buFont typeface="Arial" pitchFamily="34" charset="0"/>
              <a:buChar char="•"/>
            </a:pPr>
            <a:r>
              <a:rPr lang="nl-NL" sz="3200" b="1" dirty="0"/>
              <a:t>Anaërobe drempel:</a:t>
            </a:r>
          </a:p>
          <a:p>
            <a:pPr lvl="1"/>
            <a:r>
              <a:rPr lang="nl-NL" sz="3200" b="1" dirty="0"/>
              <a:t>Energielevering gedeeltelijk  met en zonder zuurstof. Melkzuur wordt grotendeels geneutraliseerd.</a:t>
            </a:r>
            <a:endParaRPr lang="nl-NL" sz="3200"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042988" y="1341438"/>
            <a:ext cx="6265862" cy="366712"/>
          </a:xfrm>
          <a:prstGeom prst="rect">
            <a:avLst/>
          </a:prstGeom>
          <a:noFill/>
          <a:ln w="9525">
            <a:noFill/>
            <a:miter lim="800000"/>
            <a:headEnd/>
            <a:tailEnd/>
          </a:ln>
        </p:spPr>
        <p:txBody>
          <a:bodyPr>
            <a:spAutoFit/>
          </a:bodyPr>
          <a:lstStyle/>
          <a:p>
            <a:pPr>
              <a:spcBef>
                <a:spcPct val="50000"/>
              </a:spcBef>
            </a:pPr>
            <a:endParaRPr lang="nl-NL"/>
          </a:p>
        </p:txBody>
      </p:sp>
      <p:sp>
        <p:nvSpPr>
          <p:cNvPr id="9220" name="Text Box 4"/>
          <p:cNvSpPr txBox="1">
            <a:spLocks noChangeArrowheads="1"/>
          </p:cNvSpPr>
          <p:nvPr/>
        </p:nvSpPr>
        <p:spPr bwMode="auto">
          <a:xfrm>
            <a:off x="539750" y="836613"/>
            <a:ext cx="8064500" cy="366712"/>
          </a:xfrm>
          <a:prstGeom prst="rect">
            <a:avLst/>
          </a:prstGeom>
          <a:noFill/>
          <a:ln w="9525">
            <a:noFill/>
            <a:miter lim="800000"/>
            <a:headEnd/>
            <a:tailEnd/>
          </a:ln>
        </p:spPr>
        <p:txBody>
          <a:bodyPr>
            <a:spAutoFit/>
          </a:bodyPr>
          <a:lstStyle/>
          <a:p>
            <a:pPr>
              <a:spcBef>
                <a:spcPct val="50000"/>
              </a:spcBef>
            </a:pPr>
            <a:endParaRPr lang="nl-NL"/>
          </a:p>
        </p:txBody>
      </p:sp>
      <p:sp>
        <p:nvSpPr>
          <p:cNvPr id="9221" name="Text Box 5"/>
          <p:cNvSpPr txBox="1">
            <a:spLocks noChangeArrowheads="1"/>
          </p:cNvSpPr>
          <p:nvPr/>
        </p:nvSpPr>
        <p:spPr bwMode="auto">
          <a:xfrm>
            <a:off x="179388" y="6092825"/>
            <a:ext cx="2089150" cy="366713"/>
          </a:xfrm>
          <a:prstGeom prst="rect">
            <a:avLst/>
          </a:prstGeom>
          <a:noFill/>
          <a:ln w="9525">
            <a:noFill/>
            <a:miter lim="800000"/>
            <a:headEnd/>
            <a:tailEnd/>
          </a:ln>
        </p:spPr>
        <p:txBody>
          <a:bodyPr>
            <a:spAutoFit/>
          </a:bodyPr>
          <a:lstStyle/>
          <a:p>
            <a:pPr>
              <a:spcBef>
                <a:spcPct val="50000"/>
              </a:spcBef>
            </a:pPr>
            <a:endParaRPr lang="nl-NL"/>
          </a:p>
        </p:txBody>
      </p:sp>
      <p:sp>
        <p:nvSpPr>
          <p:cNvPr id="9223" name="Rectangle 18"/>
          <p:cNvSpPr>
            <a:spLocks noChangeArrowheads="1"/>
          </p:cNvSpPr>
          <p:nvPr/>
        </p:nvSpPr>
        <p:spPr bwMode="auto">
          <a:xfrm>
            <a:off x="0" y="-1173163"/>
            <a:ext cx="9144000" cy="0"/>
          </a:xfrm>
          <a:prstGeom prst="rect">
            <a:avLst/>
          </a:prstGeom>
          <a:noFill/>
          <a:ln w="9525">
            <a:noFill/>
            <a:miter lim="800000"/>
            <a:headEnd/>
            <a:tailEnd/>
          </a:ln>
        </p:spPr>
        <p:txBody>
          <a:bodyPr wrap="none" anchor="ctr">
            <a:spAutoFit/>
          </a:bodyPr>
          <a:lstStyle/>
          <a:p>
            <a:endParaRPr lang="nl-NL"/>
          </a:p>
        </p:txBody>
      </p:sp>
      <p:sp>
        <p:nvSpPr>
          <p:cNvPr id="9224" name="Rectangle 21"/>
          <p:cNvSpPr>
            <a:spLocks noChangeArrowheads="1"/>
          </p:cNvSpPr>
          <p:nvPr/>
        </p:nvSpPr>
        <p:spPr bwMode="auto">
          <a:xfrm>
            <a:off x="0" y="4084638"/>
            <a:ext cx="9144000" cy="0"/>
          </a:xfrm>
          <a:prstGeom prst="rect">
            <a:avLst/>
          </a:prstGeom>
          <a:noFill/>
          <a:ln w="9525">
            <a:noFill/>
            <a:miter lim="800000"/>
            <a:headEnd/>
            <a:tailEnd/>
          </a:ln>
        </p:spPr>
        <p:txBody>
          <a:bodyPr wrap="none" anchor="ctr">
            <a:spAutoFit/>
          </a:bodyPr>
          <a:lstStyle/>
          <a:p>
            <a:endParaRPr lang="nl-NL"/>
          </a:p>
        </p:txBody>
      </p:sp>
      <p:sp>
        <p:nvSpPr>
          <p:cNvPr id="9226" name="Text Box 24"/>
          <p:cNvSpPr txBox="1">
            <a:spLocks noChangeArrowheads="1"/>
          </p:cNvSpPr>
          <p:nvPr/>
        </p:nvSpPr>
        <p:spPr bwMode="auto">
          <a:xfrm>
            <a:off x="250825" y="2565400"/>
            <a:ext cx="576263" cy="366713"/>
          </a:xfrm>
          <a:prstGeom prst="rect">
            <a:avLst/>
          </a:prstGeom>
          <a:noFill/>
          <a:ln w="9525">
            <a:noFill/>
            <a:miter lim="800000"/>
            <a:headEnd/>
            <a:tailEnd/>
          </a:ln>
        </p:spPr>
        <p:txBody>
          <a:bodyPr>
            <a:spAutoFit/>
          </a:bodyPr>
          <a:lstStyle/>
          <a:p>
            <a:pPr>
              <a:spcBef>
                <a:spcPct val="50000"/>
              </a:spcBef>
            </a:pPr>
            <a:endParaRPr lang="nl-NL"/>
          </a:p>
        </p:txBody>
      </p:sp>
      <p:sp>
        <p:nvSpPr>
          <p:cNvPr id="9228" name="Text Box 26"/>
          <p:cNvSpPr txBox="1">
            <a:spLocks noChangeArrowheads="1"/>
          </p:cNvSpPr>
          <p:nvPr/>
        </p:nvSpPr>
        <p:spPr bwMode="auto">
          <a:xfrm>
            <a:off x="2051050" y="333375"/>
            <a:ext cx="4968875" cy="366713"/>
          </a:xfrm>
          <a:prstGeom prst="rect">
            <a:avLst/>
          </a:prstGeom>
          <a:noFill/>
          <a:ln w="9525">
            <a:noFill/>
            <a:miter lim="800000"/>
            <a:headEnd/>
            <a:tailEnd/>
          </a:ln>
        </p:spPr>
        <p:txBody>
          <a:bodyPr>
            <a:spAutoFit/>
          </a:bodyPr>
          <a:lstStyle/>
          <a:p>
            <a:pPr>
              <a:spcBef>
                <a:spcPct val="50000"/>
              </a:spcBef>
            </a:pPr>
            <a:endParaRPr lang="nl-NL"/>
          </a:p>
        </p:txBody>
      </p:sp>
      <p:sp>
        <p:nvSpPr>
          <p:cNvPr id="9230" name="Tijdelijke aanduiding voor datum 23"/>
          <p:cNvSpPr>
            <a:spLocks noGrp="1"/>
          </p:cNvSpPr>
          <p:nvPr>
            <p:ph type="dt" sz="quarter" idx="10"/>
          </p:nvPr>
        </p:nvSpPr>
        <p:spPr>
          <a:xfrm>
            <a:off x="428625" y="6000750"/>
            <a:ext cx="2133600" cy="476250"/>
          </a:xfrm>
        </p:spPr>
        <p:txBody>
          <a:bodyPr/>
          <a:lstStyle/>
          <a:p>
            <a:pPr>
              <a:defRPr/>
            </a:pPr>
            <a:fld id="{E502AC64-574E-4629-9E0C-32889B6E9984}" type="datetime1">
              <a:rPr lang="nl-NL" sz="1000" smtClean="0"/>
              <a:pPr>
                <a:defRPr/>
              </a:pPr>
              <a:t>14-11-2019</a:t>
            </a:fld>
            <a:endParaRPr lang="nl-NL" sz="1000"/>
          </a:p>
        </p:txBody>
      </p:sp>
      <p:cxnSp>
        <p:nvCxnSpPr>
          <p:cNvPr id="34" name="Rechte verbindingslijn 33"/>
          <p:cNvCxnSpPr/>
          <p:nvPr/>
        </p:nvCxnSpPr>
        <p:spPr>
          <a:xfrm rot="10800000">
            <a:off x="928662" y="3071810"/>
            <a:ext cx="264320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rot="5400000" flipH="1" flipV="1">
            <a:off x="2214546" y="4429132"/>
            <a:ext cx="2714644"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Tekstvak 38"/>
          <p:cNvSpPr txBox="1"/>
          <p:nvPr/>
        </p:nvSpPr>
        <p:spPr>
          <a:xfrm>
            <a:off x="3428992" y="5929330"/>
            <a:ext cx="1857388" cy="369332"/>
          </a:xfrm>
          <a:prstGeom prst="rect">
            <a:avLst/>
          </a:prstGeom>
          <a:noFill/>
        </p:spPr>
        <p:txBody>
          <a:bodyPr wrap="square" rtlCol="0">
            <a:spAutoFit/>
          </a:bodyPr>
          <a:lstStyle/>
          <a:p>
            <a:r>
              <a:rPr lang="nl-NL" b="1" dirty="0"/>
              <a:t>Snelheid.</a:t>
            </a:r>
          </a:p>
        </p:txBody>
      </p:sp>
      <p:cxnSp>
        <p:nvCxnSpPr>
          <p:cNvPr id="41" name="Rechte verbindingslijn met pijl 40"/>
          <p:cNvCxnSpPr/>
          <p:nvPr/>
        </p:nvCxnSpPr>
        <p:spPr>
          <a:xfrm>
            <a:off x="928662" y="5786454"/>
            <a:ext cx="435771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kstvak 45"/>
          <p:cNvSpPr txBox="1"/>
          <p:nvPr/>
        </p:nvSpPr>
        <p:spPr>
          <a:xfrm rot="16200000">
            <a:off x="41758" y="2101326"/>
            <a:ext cx="1143008" cy="369332"/>
          </a:xfrm>
          <a:prstGeom prst="rect">
            <a:avLst/>
          </a:prstGeom>
          <a:noFill/>
        </p:spPr>
        <p:txBody>
          <a:bodyPr wrap="square" rtlCol="0">
            <a:spAutoFit/>
          </a:bodyPr>
          <a:lstStyle/>
          <a:p>
            <a:r>
              <a:rPr lang="nl-NL" b="1" dirty="0"/>
              <a:t>Hartslag.</a:t>
            </a:r>
          </a:p>
        </p:txBody>
      </p:sp>
      <p:sp>
        <p:nvSpPr>
          <p:cNvPr id="47" name="Tekstvak 46"/>
          <p:cNvSpPr txBox="1"/>
          <p:nvPr/>
        </p:nvSpPr>
        <p:spPr>
          <a:xfrm rot="18741024">
            <a:off x="1938798" y="4452986"/>
            <a:ext cx="1500198" cy="369332"/>
          </a:xfrm>
          <a:prstGeom prst="rect">
            <a:avLst/>
          </a:prstGeom>
          <a:noFill/>
        </p:spPr>
        <p:txBody>
          <a:bodyPr wrap="square" rtlCol="0">
            <a:spAutoFit/>
          </a:bodyPr>
          <a:lstStyle/>
          <a:p>
            <a:r>
              <a:rPr lang="nl-NL" b="1" dirty="0">
                <a:solidFill>
                  <a:srgbClr val="00B0F0"/>
                </a:solidFill>
              </a:rPr>
              <a:t>Aërobezone.</a:t>
            </a:r>
          </a:p>
        </p:txBody>
      </p:sp>
      <p:sp>
        <p:nvSpPr>
          <p:cNvPr id="49" name="Tekstvak 48"/>
          <p:cNvSpPr txBox="1"/>
          <p:nvPr/>
        </p:nvSpPr>
        <p:spPr>
          <a:xfrm>
            <a:off x="1928794" y="2428868"/>
            <a:ext cx="3857652" cy="369332"/>
          </a:xfrm>
          <a:prstGeom prst="rect">
            <a:avLst/>
          </a:prstGeom>
          <a:noFill/>
        </p:spPr>
        <p:txBody>
          <a:bodyPr wrap="square" rtlCol="0">
            <a:spAutoFit/>
          </a:bodyPr>
          <a:lstStyle/>
          <a:p>
            <a:r>
              <a:rPr lang="nl-NL" b="1" dirty="0">
                <a:solidFill>
                  <a:srgbClr val="FF0000"/>
                </a:solidFill>
              </a:rPr>
              <a:t>Omslagpunt of anaerobedrempel.</a:t>
            </a:r>
          </a:p>
        </p:txBody>
      </p:sp>
      <p:sp>
        <p:nvSpPr>
          <p:cNvPr id="52" name="Tekstvak 51"/>
          <p:cNvSpPr txBox="1"/>
          <p:nvPr/>
        </p:nvSpPr>
        <p:spPr>
          <a:xfrm>
            <a:off x="6286512" y="3643314"/>
            <a:ext cx="1785950" cy="338554"/>
          </a:xfrm>
          <a:prstGeom prst="rect">
            <a:avLst/>
          </a:prstGeom>
          <a:noFill/>
        </p:spPr>
        <p:txBody>
          <a:bodyPr wrap="square" rtlCol="0">
            <a:spAutoFit/>
          </a:bodyPr>
          <a:lstStyle/>
          <a:p>
            <a:r>
              <a:rPr lang="nl-NL" sz="1600" b="1" dirty="0">
                <a:solidFill>
                  <a:srgbClr val="00B0F0"/>
                </a:solidFill>
              </a:rPr>
              <a:t>Onderhouden.</a:t>
            </a:r>
          </a:p>
        </p:txBody>
      </p:sp>
      <p:sp>
        <p:nvSpPr>
          <p:cNvPr id="53" name="Tekstvak 52"/>
          <p:cNvSpPr txBox="1"/>
          <p:nvPr/>
        </p:nvSpPr>
        <p:spPr>
          <a:xfrm>
            <a:off x="6286512" y="4357694"/>
            <a:ext cx="2000264" cy="338554"/>
          </a:xfrm>
          <a:prstGeom prst="rect">
            <a:avLst/>
          </a:prstGeom>
          <a:noFill/>
        </p:spPr>
        <p:txBody>
          <a:bodyPr wrap="square" rtlCol="0">
            <a:spAutoFit/>
          </a:bodyPr>
          <a:lstStyle/>
          <a:p>
            <a:r>
              <a:rPr lang="nl-NL" sz="1600" b="1" dirty="0">
                <a:solidFill>
                  <a:srgbClr val="00B0F0"/>
                </a:solidFill>
              </a:rPr>
              <a:t>Basis = fundament. </a:t>
            </a:r>
          </a:p>
        </p:txBody>
      </p:sp>
      <p:sp>
        <p:nvSpPr>
          <p:cNvPr id="54" name="Tekstvak 53"/>
          <p:cNvSpPr txBox="1"/>
          <p:nvPr/>
        </p:nvSpPr>
        <p:spPr>
          <a:xfrm>
            <a:off x="6286512" y="4714884"/>
            <a:ext cx="2428892" cy="338554"/>
          </a:xfrm>
          <a:prstGeom prst="rect">
            <a:avLst/>
          </a:prstGeom>
          <a:noFill/>
        </p:spPr>
        <p:txBody>
          <a:bodyPr wrap="square" rtlCol="0">
            <a:spAutoFit/>
          </a:bodyPr>
          <a:lstStyle/>
          <a:p>
            <a:r>
              <a:rPr lang="nl-NL" sz="1600" b="1" dirty="0">
                <a:solidFill>
                  <a:srgbClr val="00B0F0"/>
                </a:solidFill>
              </a:rPr>
              <a:t>Praatniveau  = extensief.</a:t>
            </a:r>
          </a:p>
        </p:txBody>
      </p:sp>
      <p:sp>
        <p:nvSpPr>
          <p:cNvPr id="55" name="Tekstvak 54"/>
          <p:cNvSpPr txBox="1"/>
          <p:nvPr/>
        </p:nvSpPr>
        <p:spPr>
          <a:xfrm>
            <a:off x="6286512" y="5072074"/>
            <a:ext cx="1857388" cy="338554"/>
          </a:xfrm>
          <a:prstGeom prst="rect">
            <a:avLst/>
          </a:prstGeom>
          <a:noFill/>
        </p:spPr>
        <p:txBody>
          <a:bodyPr wrap="square" rtlCol="0">
            <a:spAutoFit/>
          </a:bodyPr>
          <a:lstStyle/>
          <a:p>
            <a:r>
              <a:rPr lang="nl-NL" sz="1600" b="1" dirty="0">
                <a:solidFill>
                  <a:srgbClr val="00B0F0"/>
                </a:solidFill>
              </a:rPr>
              <a:t>Doet geen zeer.</a:t>
            </a:r>
          </a:p>
        </p:txBody>
      </p:sp>
      <p:sp>
        <p:nvSpPr>
          <p:cNvPr id="58" name="Tekstvak 57"/>
          <p:cNvSpPr txBox="1"/>
          <p:nvPr/>
        </p:nvSpPr>
        <p:spPr>
          <a:xfrm>
            <a:off x="6215074" y="1500174"/>
            <a:ext cx="2786050" cy="338554"/>
          </a:xfrm>
          <a:prstGeom prst="rect">
            <a:avLst/>
          </a:prstGeom>
          <a:noFill/>
        </p:spPr>
        <p:txBody>
          <a:bodyPr wrap="square" rtlCol="0">
            <a:spAutoFit/>
          </a:bodyPr>
          <a:lstStyle/>
          <a:p>
            <a:r>
              <a:rPr lang="nl-NL" sz="1600" b="1" dirty="0">
                <a:solidFill>
                  <a:srgbClr val="FF0000"/>
                </a:solidFill>
              </a:rPr>
              <a:t>Sneller worden = vermogen.</a:t>
            </a:r>
          </a:p>
        </p:txBody>
      </p:sp>
      <p:sp>
        <p:nvSpPr>
          <p:cNvPr id="59" name="Tekstvak 58"/>
          <p:cNvSpPr txBox="1"/>
          <p:nvPr/>
        </p:nvSpPr>
        <p:spPr>
          <a:xfrm>
            <a:off x="6286512" y="4000504"/>
            <a:ext cx="1928826" cy="338554"/>
          </a:xfrm>
          <a:prstGeom prst="rect">
            <a:avLst/>
          </a:prstGeom>
          <a:noFill/>
        </p:spPr>
        <p:txBody>
          <a:bodyPr wrap="square" rtlCol="0">
            <a:spAutoFit/>
          </a:bodyPr>
          <a:lstStyle/>
          <a:p>
            <a:r>
              <a:rPr lang="nl-NL" sz="1600" b="1" dirty="0">
                <a:solidFill>
                  <a:srgbClr val="00B0F0"/>
                </a:solidFill>
              </a:rPr>
              <a:t>Capaciteit = inhoud.</a:t>
            </a:r>
          </a:p>
        </p:txBody>
      </p:sp>
      <p:sp>
        <p:nvSpPr>
          <p:cNvPr id="60" name="Tekstvak 59"/>
          <p:cNvSpPr txBox="1"/>
          <p:nvPr/>
        </p:nvSpPr>
        <p:spPr>
          <a:xfrm>
            <a:off x="6286512" y="2214554"/>
            <a:ext cx="2357454" cy="338554"/>
          </a:xfrm>
          <a:prstGeom prst="rect">
            <a:avLst/>
          </a:prstGeom>
          <a:noFill/>
        </p:spPr>
        <p:txBody>
          <a:bodyPr wrap="square" rtlCol="0">
            <a:spAutoFit/>
          </a:bodyPr>
          <a:lstStyle/>
          <a:p>
            <a:r>
              <a:rPr lang="nl-NL" sz="1600" b="1" dirty="0">
                <a:solidFill>
                  <a:srgbClr val="FF0000"/>
                </a:solidFill>
              </a:rPr>
              <a:t>±  1 uur volhoudtijd.</a:t>
            </a:r>
          </a:p>
        </p:txBody>
      </p:sp>
      <p:sp>
        <p:nvSpPr>
          <p:cNvPr id="61" name="Tekstvak 60"/>
          <p:cNvSpPr txBox="1"/>
          <p:nvPr/>
        </p:nvSpPr>
        <p:spPr>
          <a:xfrm>
            <a:off x="6215074" y="1785926"/>
            <a:ext cx="2500330" cy="338554"/>
          </a:xfrm>
          <a:prstGeom prst="rect">
            <a:avLst/>
          </a:prstGeom>
          <a:noFill/>
        </p:spPr>
        <p:txBody>
          <a:bodyPr wrap="square" rtlCol="0">
            <a:spAutoFit/>
          </a:bodyPr>
          <a:lstStyle/>
          <a:p>
            <a:r>
              <a:rPr lang="nl-NL" sz="1600" b="1" dirty="0">
                <a:solidFill>
                  <a:srgbClr val="FF0000"/>
                </a:solidFill>
              </a:rPr>
              <a:t>Intensief = buiten adem.</a:t>
            </a:r>
          </a:p>
        </p:txBody>
      </p:sp>
      <p:sp>
        <p:nvSpPr>
          <p:cNvPr id="62" name="Tekstvak 61"/>
          <p:cNvSpPr txBox="1"/>
          <p:nvPr/>
        </p:nvSpPr>
        <p:spPr>
          <a:xfrm>
            <a:off x="6286512" y="2643182"/>
            <a:ext cx="1785950" cy="338554"/>
          </a:xfrm>
          <a:prstGeom prst="rect">
            <a:avLst/>
          </a:prstGeom>
          <a:noFill/>
        </p:spPr>
        <p:txBody>
          <a:bodyPr wrap="square" rtlCol="0">
            <a:spAutoFit/>
          </a:bodyPr>
          <a:lstStyle/>
          <a:p>
            <a:r>
              <a:rPr lang="nl-NL" sz="1600" b="1" dirty="0">
                <a:solidFill>
                  <a:srgbClr val="FF0000"/>
                </a:solidFill>
              </a:rPr>
              <a:t>Melkzuurgrens.</a:t>
            </a:r>
          </a:p>
        </p:txBody>
      </p:sp>
      <p:sp>
        <p:nvSpPr>
          <p:cNvPr id="63" name="Tekstvak 62"/>
          <p:cNvSpPr txBox="1"/>
          <p:nvPr/>
        </p:nvSpPr>
        <p:spPr>
          <a:xfrm>
            <a:off x="6286512" y="3071810"/>
            <a:ext cx="2143140" cy="338554"/>
          </a:xfrm>
          <a:prstGeom prst="rect">
            <a:avLst/>
          </a:prstGeom>
          <a:noFill/>
        </p:spPr>
        <p:txBody>
          <a:bodyPr wrap="square" rtlCol="0">
            <a:spAutoFit/>
          </a:bodyPr>
          <a:lstStyle/>
          <a:p>
            <a:r>
              <a:rPr lang="nl-NL" sz="1600" b="1" dirty="0">
                <a:solidFill>
                  <a:srgbClr val="FF0000"/>
                </a:solidFill>
              </a:rPr>
              <a:t>Pittige trainingen.</a:t>
            </a:r>
          </a:p>
        </p:txBody>
      </p:sp>
      <p:pic>
        <p:nvPicPr>
          <p:cNvPr id="64" name="Afbeelding 63" descr="logo voor op shirt.jpg"/>
          <p:cNvPicPr>
            <a:picLocks noChangeAspect="1"/>
          </p:cNvPicPr>
          <p:nvPr/>
        </p:nvPicPr>
        <p:blipFill>
          <a:blip r:embed="rId3" cstate="print"/>
          <a:stretch>
            <a:fillRect/>
          </a:stretch>
        </p:blipFill>
        <p:spPr>
          <a:xfrm>
            <a:off x="6547594" y="6113996"/>
            <a:ext cx="1620975" cy="557210"/>
          </a:xfrm>
          <a:prstGeom prst="rect">
            <a:avLst/>
          </a:prstGeom>
          <a:ln w="19050">
            <a:solidFill>
              <a:schemeClr val="tx2">
                <a:lumMod val="75000"/>
              </a:schemeClr>
            </a:solidFill>
          </a:ln>
        </p:spPr>
      </p:pic>
      <p:sp>
        <p:nvSpPr>
          <p:cNvPr id="40" name="Tijdelijke aanduiding voor voettekst 39"/>
          <p:cNvSpPr>
            <a:spLocks noGrp="1"/>
          </p:cNvSpPr>
          <p:nvPr>
            <p:ph type="ftr" sz="quarter" idx="11"/>
          </p:nvPr>
        </p:nvSpPr>
        <p:spPr/>
        <p:txBody>
          <a:bodyPr/>
          <a:lstStyle/>
          <a:p>
            <a:r>
              <a:rPr lang="nl-NL"/>
              <a:t>Trainen op basis van hartslagzones.</a:t>
            </a:r>
          </a:p>
        </p:txBody>
      </p:sp>
      <p:cxnSp>
        <p:nvCxnSpPr>
          <p:cNvPr id="67" name="Rechte verbindingslijn met pijl 66"/>
          <p:cNvCxnSpPr/>
          <p:nvPr/>
        </p:nvCxnSpPr>
        <p:spPr>
          <a:xfrm rot="5400000" flipH="1" flipV="1">
            <a:off x="-1286710" y="3571876"/>
            <a:ext cx="4429950" cy="794"/>
          </a:xfrm>
          <a:prstGeom prst="straightConnector1">
            <a:avLst/>
          </a:prstGeom>
          <a:ln w="25400">
            <a:tailEnd type="arrow"/>
          </a:ln>
        </p:spPr>
        <p:style>
          <a:lnRef idx="2">
            <a:schemeClr val="dk1"/>
          </a:lnRef>
          <a:fillRef idx="0">
            <a:schemeClr val="dk1"/>
          </a:fillRef>
          <a:effectRef idx="1">
            <a:schemeClr val="dk1"/>
          </a:effectRef>
          <a:fontRef idx="minor">
            <a:schemeClr val="tx1"/>
          </a:fontRef>
        </p:style>
      </p:cxnSp>
      <p:sp>
        <p:nvSpPr>
          <p:cNvPr id="86" name="Vrije vorm 85"/>
          <p:cNvSpPr/>
          <p:nvPr/>
        </p:nvSpPr>
        <p:spPr>
          <a:xfrm>
            <a:off x="952500" y="2786058"/>
            <a:ext cx="4099560" cy="2967042"/>
          </a:xfrm>
          <a:custGeom>
            <a:avLst/>
            <a:gdLst>
              <a:gd name="connsiteX0" fmla="*/ 0 w 4099560"/>
              <a:gd name="connsiteY0" fmla="*/ 2430780 h 2430780"/>
              <a:gd name="connsiteX1" fmla="*/ 2171700 w 4099560"/>
              <a:gd name="connsiteY1" fmla="*/ 396240 h 2430780"/>
              <a:gd name="connsiteX2" fmla="*/ 4099560 w 4099560"/>
              <a:gd name="connsiteY2" fmla="*/ 53340 h 2430780"/>
              <a:gd name="connsiteX3" fmla="*/ 4099560 w 4099560"/>
              <a:gd name="connsiteY3" fmla="*/ 53340 h 2430780"/>
            </a:gdLst>
            <a:ahLst/>
            <a:cxnLst>
              <a:cxn ang="0">
                <a:pos x="connsiteX0" y="connsiteY0"/>
              </a:cxn>
              <a:cxn ang="0">
                <a:pos x="connsiteX1" y="connsiteY1"/>
              </a:cxn>
              <a:cxn ang="0">
                <a:pos x="connsiteX2" y="connsiteY2"/>
              </a:cxn>
              <a:cxn ang="0">
                <a:pos x="connsiteX3" y="connsiteY3"/>
              </a:cxn>
            </a:cxnLst>
            <a:rect l="l" t="t" r="r" b="b"/>
            <a:pathLst>
              <a:path w="4099560" h="2430780">
                <a:moveTo>
                  <a:pt x="0" y="2430780"/>
                </a:moveTo>
                <a:cubicBezTo>
                  <a:pt x="744220" y="1611630"/>
                  <a:pt x="1488440" y="792480"/>
                  <a:pt x="2171700" y="396240"/>
                </a:cubicBezTo>
                <a:cubicBezTo>
                  <a:pt x="2854960" y="0"/>
                  <a:pt x="4099560" y="53340"/>
                  <a:pt x="4099560" y="53340"/>
                </a:cubicBezTo>
                <a:lnTo>
                  <a:pt x="4099560" y="53340"/>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3000" fill="hold"/>
                                        <p:tgtEl>
                                          <p:spTgt spid="46"/>
                                        </p:tgtEl>
                                        <p:attrNameLst>
                                          <p:attrName>ppt_x</p:attrName>
                                        </p:attrNameLst>
                                      </p:cBhvr>
                                      <p:tavLst>
                                        <p:tav tm="0">
                                          <p:val>
                                            <p:strVal val="#ppt_x"/>
                                          </p:val>
                                        </p:tav>
                                        <p:tav tm="100000">
                                          <p:val>
                                            <p:strVal val="#ppt_x"/>
                                          </p:val>
                                        </p:tav>
                                      </p:tavLst>
                                    </p:anim>
                                    <p:anim calcmode="lin" valueType="num">
                                      <p:cBhvr additive="base">
                                        <p:cTn id="8" dur="30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2000" fill="hold"/>
                                        <p:tgtEl>
                                          <p:spTgt spid="39"/>
                                        </p:tgtEl>
                                        <p:attrNameLst>
                                          <p:attrName>ppt_x</p:attrName>
                                        </p:attrNameLst>
                                      </p:cBhvr>
                                      <p:tavLst>
                                        <p:tav tm="0">
                                          <p:val>
                                            <p:strVal val="0-#ppt_w/2"/>
                                          </p:val>
                                        </p:tav>
                                        <p:tav tm="100000">
                                          <p:val>
                                            <p:strVal val="#ppt_x"/>
                                          </p:val>
                                        </p:tav>
                                      </p:tavLst>
                                    </p:anim>
                                    <p:anim calcmode="lin" valueType="num">
                                      <p:cBhvr additive="base">
                                        <p:cTn id="14" dur="2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2000" fill="hold"/>
                                        <p:tgtEl>
                                          <p:spTgt spid="41"/>
                                        </p:tgtEl>
                                        <p:attrNameLst>
                                          <p:attrName>ppt_x</p:attrName>
                                        </p:attrNameLst>
                                      </p:cBhvr>
                                      <p:tavLst>
                                        <p:tav tm="0">
                                          <p:val>
                                            <p:strVal val="0-#ppt_w/2"/>
                                          </p:val>
                                        </p:tav>
                                        <p:tav tm="100000">
                                          <p:val>
                                            <p:strVal val="#ppt_x"/>
                                          </p:val>
                                        </p:tav>
                                      </p:tavLst>
                                    </p:anim>
                                    <p:anim calcmode="lin" valueType="num">
                                      <p:cBhvr additive="base">
                                        <p:cTn id="20" dur="2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additive="base">
                                        <p:cTn id="25" dur="3000" fill="hold"/>
                                        <p:tgtEl>
                                          <p:spTgt spid="67"/>
                                        </p:tgtEl>
                                        <p:attrNameLst>
                                          <p:attrName>ppt_x</p:attrName>
                                        </p:attrNameLst>
                                      </p:cBhvr>
                                      <p:tavLst>
                                        <p:tav tm="0">
                                          <p:val>
                                            <p:strVal val="#ppt_x"/>
                                          </p:val>
                                        </p:tav>
                                        <p:tav tm="100000">
                                          <p:val>
                                            <p:strVal val="#ppt_x"/>
                                          </p:val>
                                        </p:tav>
                                      </p:tavLst>
                                    </p:anim>
                                    <p:anim calcmode="lin" valueType="num">
                                      <p:cBhvr additive="base">
                                        <p:cTn id="26" dur="30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additive="base">
                                        <p:cTn id="31" dur="3000" fill="hold"/>
                                        <p:tgtEl>
                                          <p:spTgt spid="86"/>
                                        </p:tgtEl>
                                        <p:attrNameLst>
                                          <p:attrName>ppt_x</p:attrName>
                                        </p:attrNameLst>
                                      </p:cBhvr>
                                      <p:tavLst>
                                        <p:tav tm="0">
                                          <p:val>
                                            <p:strVal val="0-#ppt_w/2"/>
                                          </p:val>
                                        </p:tav>
                                        <p:tav tm="100000">
                                          <p:val>
                                            <p:strVal val="#ppt_x"/>
                                          </p:val>
                                        </p:tav>
                                      </p:tavLst>
                                    </p:anim>
                                    <p:anim calcmode="lin" valueType="num">
                                      <p:cBhvr additive="base">
                                        <p:cTn id="32" dur="30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3000" fill="hold"/>
                                        <p:tgtEl>
                                          <p:spTgt spid="34"/>
                                        </p:tgtEl>
                                        <p:attrNameLst>
                                          <p:attrName>ppt_x</p:attrName>
                                        </p:attrNameLst>
                                      </p:cBhvr>
                                      <p:tavLst>
                                        <p:tav tm="0">
                                          <p:val>
                                            <p:strVal val="0-#ppt_w/2"/>
                                          </p:val>
                                        </p:tav>
                                        <p:tav tm="100000">
                                          <p:val>
                                            <p:strVal val="#ppt_x"/>
                                          </p:val>
                                        </p:tav>
                                      </p:tavLst>
                                    </p:anim>
                                    <p:anim calcmode="lin" valueType="num">
                                      <p:cBhvr additive="base">
                                        <p:cTn id="38" dur="3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2000" fill="hold"/>
                                        <p:tgtEl>
                                          <p:spTgt spid="35"/>
                                        </p:tgtEl>
                                        <p:attrNameLst>
                                          <p:attrName>ppt_x</p:attrName>
                                        </p:attrNameLst>
                                      </p:cBhvr>
                                      <p:tavLst>
                                        <p:tav tm="0">
                                          <p:val>
                                            <p:strVal val="#ppt_x"/>
                                          </p:val>
                                        </p:tav>
                                        <p:tav tm="100000">
                                          <p:val>
                                            <p:strVal val="#ppt_x"/>
                                          </p:val>
                                        </p:tav>
                                      </p:tavLst>
                                    </p:anim>
                                    <p:anim calcmode="lin" valueType="num">
                                      <p:cBhvr additive="base">
                                        <p:cTn id="44" dur="20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3000" fill="hold"/>
                                        <p:tgtEl>
                                          <p:spTgt spid="49"/>
                                        </p:tgtEl>
                                        <p:attrNameLst>
                                          <p:attrName>ppt_x</p:attrName>
                                        </p:attrNameLst>
                                      </p:cBhvr>
                                      <p:tavLst>
                                        <p:tav tm="0">
                                          <p:val>
                                            <p:strVal val="0-#ppt_w/2"/>
                                          </p:val>
                                        </p:tav>
                                        <p:tav tm="100000">
                                          <p:val>
                                            <p:strVal val="#ppt_x"/>
                                          </p:val>
                                        </p:tav>
                                      </p:tavLst>
                                    </p:anim>
                                    <p:anim calcmode="lin" valueType="num">
                                      <p:cBhvr additive="base">
                                        <p:cTn id="50" dur="30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7">
                                            <p:txEl>
                                              <p:pRg st="0" end="0"/>
                                            </p:txEl>
                                          </p:spTgt>
                                        </p:tgtEl>
                                        <p:attrNameLst>
                                          <p:attrName>style.visibility</p:attrName>
                                        </p:attrNameLst>
                                      </p:cBhvr>
                                      <p:to>
                                        <p:strVal val="visible"/>
                                      </p:to>
                                    </p:set>
                                    <p:anim calcmode="lin" valueType="num">
                                      <p:cBhvr additive="base">
                                        <p:cTn id="55" dur="30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56" dur="30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3000" fill="hold"/>
                                        <p:tgtEl>
                                          <p:spTgt spid="52"/>
                                        </p:tgtEl>
                                        <p:attrNameLst>
                                          <p:attrName>ppt_x</p:attrName>
                                        </p:attrNameLst>
                                      </p:cBhvr>
                                      <p:tavLst>
                                        <p:tav tm="0">
                                          <p:val>
                                            <p:strVal val="0-#ppt_w/2"/>
                                          </p:val>
                                        </p:tav>
                                        <p:tav tm="100000">
                                          <p:val>
                                            <p:strVal val="#ppt_x"/>
                                          </p:val>
                                        </p:tav>
                                      </p:tavLst>
                                    </p:anim>
                                    <p:anim calcmode="lin" valueType="num">
                                      <p:cBhvr additive="base">
                                        <p:cTn id="62" dur="3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3000" fill="hold"/>
                                        <p:tgtEl>
                                          <p:spTgt spid="59"/>
                                        </p:tgtEl>
                                        <p:attrNameLst>
                                          <p:attrName>ppt_x</p:attrName>
                                        </p:attrNameLst>
                                      </p:cBhvr>
                                      <p:tavLst>
                                        <p:tav tm="0">
                                          <p:val>
                                            <p:strVal val="0-#ppt_w/2"/>
                                          </p:val>
                                        </p:tav>
                                        <p:tav tm="100000">
                                          <p:val>
                                            <p:strVal val="#ppt_x"/>
                                          </p:val>
                                        </p:tav>
                                      </p:tavLst>
                                    </p:anim>
                                    <p:anim calcmode="lin" valueType="num">
                                      <p:cBhvr additive="base">
                                        <p:cTn id="68" dur="30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3"/>
                                        </p:tgtEl>
                                        <p:attrNameLst>
                                          <p:attrName>style.visibility</p:attrName>
                                        </p:attrNameLst>
                                      </p:cBhvr>
                                      <p:to>
                                        <p:strVal val="visible"/>
                                      </p:to>
                                    </p:set>
                                    <p:anim calcmode="lin" valueType="num">
                                      <p:cBhvr additive="base">
                                        <p:cTn id="73" dur="3000" fill="hold"/>
                                        <p:tgtEl>
                                          <p:spTgt spid="53"/>
                                        </p:tgtEl>
                                        <p:attrNameLst>
                                          <p:attrName>ppt_x</p:attrName>
                                        </p:attrNameLst>
                                      </p:cBhvr>
                                      <p:tavLst>
                                        <p:tav tm="0">
                                          <p:val>
                                            <p:strVal val="0-#ppt_w/2"/>
                                          </p:val>
                                        </p:tav>
                                        <p:tav tm="100000">
                                          <p:val>
                                            <p:strVal val="#ppt_x"/>
                                          </p:val>
                                        </p:tav>
                                      </p:tavLst>
                                    </p:anim>
                                    <p:anim calcmode="lin" valueType="num">
                                      <p:cBhvr additive="base">
                                        <p:cTn id="74" dur="30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additive="base">
                                        <p:cTn id="79" dur="3000" fill="hold"/>
                                        <p:tgtEl>
                                          <p:spTgt spid="54"/>
                                        </p:tgtEl>
                                        <p:attrNameLst>
                                          <p:attrName>ppt_x</p:attrName>
                                        </p:attrNameLst>
                                      </p:cBhvr>
                                      <p:tavLst>
                                        <p:tav tm="0">
                                          <p:val>
                                            <p:strVal val="0-#ppt_w/2"/>
                                          </p:val>
                                        </p:tav>
                                        <p:tav tm="100000">
                                          <p:val>
                                            <p:strVal val="#ppt_x"/>
                                          </p:val>
                                        </p:tav>
                                      </p:tavLst>
                                    </p:anim>
                                    <p:anim calcmode="lin" valueType="num">
                                      <p:cBhvr additive="base">
                                        <p:cTn id="80" dur="30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3000" fill="hold"/>
                                        <p:tgtEl>
                                          <p:spTgt spid="55"/>
                                        </p:tgtEl>
                                        <p:attrNameLst>
                                          <p:attrName>ppt_x</p:attrName>
                                        </p:attrNameLst>
                                      </p:cBhvr>
                                      <p:tavLst>
                                        <p:tav tm="0">
                                          <p:val>
                                            <p:strVal val="0-#ppt_w/2"/>
                                          </p:val>
                                        </p:tav>
                                        <p:tav tm="100000">
                                          <p:val>
                                            <p:strVal val="#ppt_x"/>
                                          </p:val>
                                        </p:tav>
                                      </p:tavLst>
                                    </p:anim>
                                    <p:anim calcmode="lin" valueType="num">
                                      <p:cBhvr additive="base">
                                        <p:cTn id="86" dur="30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58"/>
                                        </p:tgtEl>
                                        <p:attrNameLst>
                                          <p:attrName>style.visibility</p:attrName>
                                        </p:attrNameLst>
                                      </p:cBhvr>
                                      <p:to>
                                        <p:strVal val="visible"/>
                                      </p:to>
                                    </p:set>
                                    <p:anim calcmode="lin" valueType="num">
                                      <p:cBhvr additive="base">
                                        <p:cTn id="91" dur="5000" fill="hold"/>
                                        <p:tgtEl>
                                          <p:spTgt spid="58"/>
                                        </p:tgtEl>
                                        <p:attrNameLst>
                                          <p:attrName>ppt_x</p:attrName>
                                        </p:attrNameLst>
                                      </p:cBhvr>
                                      <p:tavLst>
                                        <p:tav tm="0">
                                          <p:val>
                                            <p:strVal val="0-#ppt_w/2"/>
                                          </p:val>
                                        </p:tav>
                                        <p:tav tm="100000">
                                          <p:val>
                                            <p:strVal val="#ppt_x"/>
                                          </p:val>
                                        </p:tav>
                                      </p:tavLst>
                                    </p:anim>
                                    <p:anim calcmode="lin" valueType="num">
                                      <p:cBhvr additive="base">
                                        <p:cTn id="92" dur="50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61"/>
                                        </p:tgtEl>
                                        <p:attrNameLst>
                                          <p:attrName>style.visibility</p:attrName>
                                        </p:attrNameLst>
                                      </p:cBhvr>
                                      <p:to>
                                        <p:strVal val="visible"/>
                                      </p:to>
                                    </p:set>
                                    <p:anim calcmode="lin" valueType="num">
                                      <p:cBhvr additive="base">
                                        <p:cTn id="97" dur="5000" fill="hold"/>
                                        <p:tgtEl>
                                          <p:spTgt spid="61"/>
                                        </p:tgtEl>
                                        <p:attrNameLst>
                                          <p:attrName>ppt_x</p:attrName>
                                        </p:attrNameLst>
                                      </p:cBhvr>
                                      <p:tavLst>
                                        <p:tav tm="0">
                                          <p:val>
                                            <p:strVal val="0-#ppt_w/2"/>
                                          </p:val>
                                        </p:tav>
                                        <p:tav tm="100000">
                                          <p:val>
                                            <p:strVal val="#ppt_x"/>
                                          </p:val>
                                        </p:tav>
                                      </p:tavLst>
                                    </p:anim>
                                    <p:anim calcmode="lin" valueType="num">
                                      <p:cBhvr additive="base">
                                        <p:cTn id="98" dur="50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60"/>
                                        </p:tgtEl>
                                        <p:attrNameLst>
                                          <p:attrName>style.visibility</p:attrName>
                                        </p:attrNameLst>
                                      </p:cBhvr>
                                      <p:to>
                                        <p:strVal val="visible"/>
                                      </p:to>
                                    </p:set>
                                    <p:anim calcmode="lin" valueType="num">
                                      <p:cBhvr additive="base">
                                        <p:cTn id="103" dur="5000" fill="hold"/>
                                        <p:tgtEl>
                                          <p:spTgt spid="60"/>
                                        </p:tgtEl>
                                        <p:attrNameLst>
                                          <p:attrName>ppt_x</p:attrName>
                                        </p:attrNameLst>
                                      </p:cBhvr>
                                      <p:tavLst>
                                        <p:tav tm="0">
                                          <p:val>
                                            <p:strVal val="0-#ppt_w/2"/>
                                          </p:val>
                                        </p:tav>
                                        <p:tav tm="100000">
                                          <p:val>
                                            <p:strVal val="#ppt_x"/>
                                          </p:val>
                                        </p:tav>
                                      </p:tavLst>
                                    </p:anim>
                                    <p:anim calcmode="lin" valueType="num">
                                      <p:cBhvr additive="base">
                                        <p:cTn id="104" dur="50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62"/>
                                        </p:tgtEl>
                                        <p:attrNameLst>
                                          <p:attrName>style.visibility</p:attrName>
                                        </p:attrNameLst>
                                      </p:cBhvr>
                                      <p:to>
                                        <p:strVal val="visible"/>
                                      </p:to>
                                    </p:set>
                                    <p:anim calcmode="lin" valueType="num">
                                      <p:cBhvr additive="base">
                                        <p:cTn id="109" dur="5000" fill="hold"/>
                                        <p:tgtEl>
                                          <p:spTgt spid="62"/>
                                        </p:tgtEl>
                                        <p:attrNameLst>
                                          <p:attrName>ppt_x</p:attrName>
                                        </p:attrNameLst>
                                      </p:cBhvr>
                                      <p:tavLst>
                                        <p:tav tm="0">
                                          <p:val>
                                            <p:strVal val="0-#ppt_w/2"/>
                                          </p:val>
                                        </p:tav>
                                        <p:tav tm="100000">
                                          <p:val>
                                            <p:strVal val="#ppt_x"/>
                                          </p:val>
                                        </p:tav>
                                      </p:tavLst>
                                    </p:anim>
                                    <p:anim calcmode="lin" valueType="num">
                                      <p:cBhvr additive="base">
                                        <p:cTn id="110" dur="50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63"/>
                                        </p:tgtEl>
                                        <p:attrNameLst>
                                          <p:attrName>style.visibility</p:attrName>
                                        </p:attrNameLst>
                                      </p:cBhvr>
                                      <p:to>
                                        <p:strVal val="visible"/>
                                      </p:to>
                                    </p:set>
                                    <p:anim calcmode="lin" valueType="num">
                                      <p:cBhvr additive="base">
                                        <p:cTn id="115" dur="5000" fill="hold"/>
                                        <p:tgtEl>
                                          <p:spTgt spid="63"/>
                                        </p:tgtEl>
                                        <p:attrNameLst>
                                          <p:attrName>ppt_x</p:attrName>
                                        </p:attrNameLst>
                                      </p:cBhvr>
                                      <p:tavLst>
                                        <p:tav tm="0">
                                          <p:val>
                                            <p:strVal val="0-#ppt_w/2"/>
                                          </p:val>
                                        </p:tav>
                                        <p:tav tm="100000">
                                          <p:val>
                                            <p:strVal val="#ppt_x"/>
                                          </p:val>
                                        </p:tav>
                                      </p:tavLst>
                                    </p:anim>
                                    <p:anim calcmode="lin" valueType="num">
                                      <p:cBhvr additive="base">
                                        <p:cTn id="116" dur="50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6" grpId="0"/>
      <p:bldP spid="47" grpId="0" build="p"/>
      <p:bldP spid="49" grpId="0"/>
      <p:bldP spid="52" grpId="0"/>
      <p:bldP spid="53" grpId="0"/>
      <p:bldP spid="54" grpId="0"/>
      <p:bldP spid="55" grpId="0"/>
      <p:bldP spid="58" grpId="0"/>
      <p:bldP spid="59" grpId="0"/>
      <p:bldP spid="60" grpId="0"/>
      <p:bldP spid="61" grpId="0"/>
      <p:bldP spid="62" grpId="0"/>
      <p:bldP spid="63" grpId="0"/>
      <p:bldP spid="8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F922E5E-5A52-414D-9F89-FF66878F4C1E}" type="datetime1">
              <a:rPr lang="nl-NL" smtClean="0"/>
              <a:pPr/>
              <a:t>14-11-2019</a:t>
            </a:fld>
            <a:endParaRPr lang="nl-NL" dirty="0"/>
          </a:p>
        </p:txBody>
      </p:sp>
      <p:sp>
        <p:nvSpPr>
          <p:cNvPr id="3" name="Tijdelijke aanduiding voor voettekst 2"/>
          <p:cNvSpPr>
            <a:spLocks noGrp="1"/>
          </p:cNvSpPr>
          <p:nvPr>
            <p:ph type="ftr" sz="quarter" idx="11"/>
          </p:nvPr>
        </p:nvSpPr>
        <p:spPr/>
        <p:txBody>
          <a:bodyPr/>
          <a:lstStyle/>
          <a:p>
            <a:r>
              <a:rPr lang="nl-NL"/>
              <a:t>Trainen op basis van hartslagzones.</a:t>
            </a:r>
            <a:endParaRPr lang="nl-NL" dirty="0"/>
          </a:p>
        </p:txBody>
      </p:sp>
      <p:cxnSp>
        <p:nvCxnSpPr>
          <p:cNvPr id="5" name="Rechte verbindingslijn 4"/>
          <p:cNvCxnSpPr/>
          <p:nvPr/>
        </p:nvCxnSpPr>
        <p:spPr>
          <a:xfrm rot="5400000">
            <a:off x="857224" y="2786058"/>
            <a:ext cx="37147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rot="5400000">
            <a:off x="4000496" y="3071810"/>
            <a:ext cx="4572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2428860" y="4643446"/>
            <a:ext cx="5715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2428860" y="928670"/>
            <a:ext cx="5715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6000760" y="785794"/>
            <a:ext cx="5715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6000760" y="5357826"/>
            <a:ext cx="5715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2500298" y="4357694"/>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a:off x="2500298" y="3786190"/>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a:off x="2500298" y="3214686"/>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2500298" y="2643182"/>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a:off x="2500298" y="2071678"/>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2500298" y="1500174"/>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p:nvCxnSpPr>
        <p:spPr>
          <a:xfrm>
            <a:off x="2071670" y="2928934"/>
            <a:ext cx="1071570"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p:nvCxnSpPr>
        <p:spPr>
          <a:xfrm>
            <a:off x="6072198" y="4786322"/>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a:off x="6072198" y="1357298"/>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a:off x="6072198" y="4214818"/>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a:off x="6072198" y="3643314"/>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6072198" y="3071810"/>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6072198" y="2500306"/>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a:off x="6072198" y="1928802"/>
            <a:ext cx="419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kstvak 45"/>
          <p:cNvSpPr txBox="1"/>
          <p:nvPr/>
        </p:nvSpPr>
        <p:spPr>
          <a:xfrm>
            <a:off x="3071802" y="4357694"/>
            <a:ext cx="1357322" cy="369332"/>
          </a:xfrm>
          <a:prstGeom prst="rect">
            <a:avLst/>
          </a:prstGeom>
          <a:noFill/>
        </p:spPr>
        <p:txBody>
          <a:bodyPr wrap="square" rtlCol="0">
            <a:spAutoFit/>
          </a:bodyPr>
          <a:lstStyle/>
          <a:p>
            <a:r>
              <a:rPr lang="nl-NL" b="1" dirty="0"/>
              <a:t>HF rust:70.</a:t>
            </a:r>
          </a:p>
        </p:txBody>
      </p:sp>
      <p:sp>
        <p:nvSpPr>
          <p:cNvPr id="50" name="Tekstvak 49"/>
          <p:cNvSpPr txBox="1"/>
          <p:nvPr/>
        </p:nvSpPr>
        <p:spPr>
          <a:xfrm>
            <a:off x="3071802" y="2714620"/>
            <a:ext cx="2143140" cy="369332"/>
          </a:xfrm>
          <a:prstGeom prst="rect">
            <a:avLst/>
          </a:prstGeom>
          <a:noFill/>
        </p:spPr>
        <p:txBody>
          <a:bodyPr wrap="square" rtlCol="0">
            <a:spAutoFit/>
          </a:bodyPr>
          <a:lstStyle/>
          <a:p>
            <a:r>
              <a:rPr lang="nl-NL" b="1" dirty="0"/>
              <a:t>HF 130 omslagpunt.</a:t>
            </a:r>
          </a:p>
        </p:txBody>
      </p:sp>
      <p:sp>
        <p:nvSpPr>
          <p:cNvPr id="51" name="Tekstvak 50"/>
          <p:cNvSpPr txBox="1"/>
          <p:nvPr/>
        </p:nvSpPr>
        <p:spPr>
          <a:xfrm>
            <a:off x="3071801" y="714356"/>
            <a:ext cx="1500191" cy="369332"/>
          </a:xfrm>
          <a:prstGeom prst="rect">
            <a:avLst/>
          </a:prstGeom>
          <a:noFill/>
        </p:spPr>
        <p:txBody>
          <a:bodyPr wrap="square" rtlCol="0">
            <a:spAutoFit/>
          </a:bodyPr>
          <a:lstStyle/>
          <a:p>
            <a:r>
              <a:rPr lang="nl-NL" b="1" dirty="0"/>
              <a:t>HF max. 200.</a:t>
            </a:r>
          </a:p>
        </p:txBody>
      </p:sp>
      <p:sp>
        <p:nvSpPr>
          <p:cNvPr id="52" name="Tekstvak 51"/>
          <p:cNvSpPr txBox="1"/>
          <p:nvPr/>
        </p:nvSpPr>
        <p:spPr>
          <a:xfrm>
            <a:off x="6643701" y="642918"/>
            <a:ext cx="1500187" cy="369332"/>
          </a:xfrm>
          <a:prstGeom prst="rect">
            <a:avLst/>
          </a:prstGeom>
          <a:noFill/>
        </p:spPr>
        <p:txBody>
          <a:bodyPr wrap="square" rtlCol="0">
            <a:spAutoFit/>
          </a:bodyPr>
          <a:lstStyle/>
          <a:p>
            <a:r>
              <a:rPr lang="nl-NL" b="1" dirty="0"/>
              <a:t>HF max.  200.</a:t>
            </a:r>
          </a:p>
        </p:txBody>
      </p:sp>
      <p:sp>
        <p:nvSpPr>
          <p:cNvPr id="53" name="Tekstvak 52"/>
          <p:cNvSpPr txBox="1"/>
          <p:nvPr/>
        </p:nvSpPr>
        <p:spPr>
          <a:xfrm>
            <a:off x="6643702" y="1142984"/>
            <a:ext cx="2357454" cy="369332"/>
          </a:xfrm>
          <a:prstGeom prst="rect">
            <a:avLst/>
          </a:prstGeom>
          <a:noFill/>
        </p:spPr>
        <p:txBody>
          <a:bodyPr wrap="square" rtlCol="0">
            <a:spAutoFit/>
          </a:bodyPr>
          <a:lstStyle/>
          <a:p>
            <a:r>
              <a:rPr lang="nl-NL" b="1" dirty="0"/>
              <a:t>HF 180 omslagpunt.</a:t>
            </a:r>
          </a:p>
        </p:txBody>
      </p:sp>
      <p:cxnSp>
        <p:nvCxnSpPr>
          <p:cNvPr id="55" name="Rechte verbindingslijn 54"/>
          <p:cNvCxnSpPr/>
          <p:nvPr/>
        </p:nvCxnSpPr>
        <p:spPr>
          <a:xfrm>
            <a:off x="5715008" y="1357298"/>
            <a:ext cx="357190"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a:off x="6429388" y="1357298"/>
            <a:ext cx="357190"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7" name="Tekstvak 56"/>
          <p:cNvSpPr txBox="1"/>
          <p:nvPr/>
        </p:nvSpPr>
        <p:spPr>
          <a:xfrm>
            <a:off x="6929454" y="5072074"/>
            <a:ext cx="1357322" cy="369332"/>
          </a:xfrm>
          <a:prstGeom prst="rect">
            <a:avLst/>
          </a:prstGeom>
          <a:noFill/>
        </p:spPr>
        <p:txBody>
          <a:bodyPr wrap="square" rtlCol="0">
            <a:spAutoFit/>
          </a:bodyPr>
          <a:lstStyle/>
          <a:p>
            <a:r>
              <a:rPr lang="nl-NL" b="1" dirty="0"/>
              <a:t>HF rust:40.</a:t>
            </a:r>
          </a:p>
        </p:txBody>
      </p:sp>
      <p:sp>
        <p:nvSpPr>
          <p:cNvPr id="58" name="Tekstvak 57"/>
          <p:cNvSpPr txBox="1"/>
          <p:nvPr/>
        </p:nvSpPr>
        <p:spPr>
          <a:xfrm>
            <a:off x="500034" y="142852"/>
            <a:ext cx="8358246" cy="400110"/>
          </a:xfrm>
          <a:prstGeom prst="rect">
            <a:avLst/>
          </a:prstGeom>
          <a:noFill/>
        </p:spPr>
        <p:txBody>
          <a:bodyPr wrap="square" rtlCol="0">
            <a:spAutoFit/>
          </a:bodyPr>
          <a:lstStyle/>
          <a:p>
            <a:pPr algn="ctr"/>
            <a:r>
              <a:rPr lang="nl-NL" sz="2000" b="1" dirty="0"/>
              <a:t>HF traject van een ongetrainde persoon en de periode na duurtraining</a:t>
            </a:r>
            <a:r>
              <a:rPr lang="nl-NL" sz="2000" dirty="0"/>
              <a:t>.</a:t>
            </a:r>
          </a:p>
        </p:txBody>
      </p:sp>
      <p:sp>
        <p:nvSpPr>
          <p:cNvPr id="59" name="Tekstvak 58"/>
          <p:cNvSpPr txBox="1"/>
          <p:nvPr/>
        </p:nvSpPr>
        <p:spPr>
          <a:xfrm>
            <a:off x="642910" y="5500702"/>
            <a:ext cx="4000528"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txBody>
          <a:bodyPr wrap="square" rtlCol="0">
            <a:spAutoFit/>
          </a:bodyPr>
          <a:lstStyle/>
          <a:p>
            <a:r>
              <a:rPr lang="nl-NL" b="1" dirty="0"/>
              <a:t>20 jaar ongetraind.</a:t>
            </a:r>
          </a:p>
          <a:p>
            <a:r>
              <a:rPr lang="nl-NL" b="1" dirty="0"/>
              <a:t>HF   70-130 =  a</a:t>
            </a:r>
            <a:r>
              <a:rPr lang="nl-NL" b="1" dirty="0">
                <a:latin typeface="Calibri"/>
                <a:cs typeface="Calibri"/>
              </a:rPr>
              <a:t>ë</a:t>
            </a:r>
            <a:r>
              <a:rPr lang="nl-NL" b="1" dirty="0"/>
              <a:t>robe energielevering.</a:t>
            </a:r>
          </a:p>
          <a:p>
            <a:r>
              <a:rPr lang="nl-NL" b="1" dirty="0"/>
              <a:t>HF 130-200 = anaerobe energielevering.</a:t>
            </a:r>
          </a:p>
        </p:txBody>
      </p:sp>
      <p:sp>
        <p:nvSpPr>
          <p:cNvPr id="60" name="Tekstvak 59"/>
          <p:cNvSpPr txBox="1"/>
          <p:nvPr/>
        </p:nvSpPr>
        <p:spPr>
          <a:xfrm>
            <a:off x="4714876" y="5500702"/>
            <a:ext cx="4000528" cy="92333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12700">
            <a:solidFill>
              <a:schemeClr val="tx1"/>
            </a:solidFill>
          </a:ln>
        </p:spPr>
        <p:txBody>
          <a:bodyPr wrap="square" rtlCol="0">
            <a:spAutoFit/>
          </a:bodyPr>
          <a:lstStyle/>
          <a:p>
            <a:r>
              <a:rPr lang="nl-NL" b="1" dirty="0"/>
              <a:t>Dezelfde persoon na trainingsperiode.</a:t>
            </a:r>
          </a:p>
          <a:p>
            <a:r>
              <a:rPr lang="nl-NL" b="1" dirty="0"/>
              <a:t>HF   40-180 =  a</a:t>
            </a:r>
            <a:r>
              <a:rPr lang="nl-NL" b="1" dirty="0">
                <a:latin typeface="Calibri"/>
                <a:cs typeface="Calibri"/>
              </a:rPr>
              <a:t>ë</a:t>
            </a:r>
            <a:r>
              <a:rPr lang="nl-NL" b="1" dirty="0"/>
              <a:t>robe energielevering.</a:t>
            </a:r>
          </a:p>
          <a:p>
            <a:r>
              <a:rPr lang="nl-NL" b="1" dirty="0"/>
              <a:t>HF 180-200 = anaerobe energielevering</a:t>
            </a:r>
            <a:r>
              <a:rPr lang="nl-NL" dirty="0"/>
              <a:t>.</a:t>
            </a:r>
          </a:p>
        </p:txBody>
      </p:sp>
      <p:sp>
        <p:nvSpPr>
          <p:cNvPr id="61" name="Tekstvak 60"/>
          <p:cNvSpPr txBox="1"/>
          <p:nvPr/>
        </p:nvSpPr>
        <p:spPr>
          <a:xfrm>
            <a:off x="642910" y="5072074"/>
            <a:ext cx="1285884" cy="246221"/>
          </a:xfrm>
          <a:prstGeom prst="rect">
            <a:avLst/>
          </a:prstGeom>
          <a:noFill/>
        </p:spPr>
        <p:txBody>
          <a:bodyPr wrap="square" rtlCol="0">
            <a:spAutoFit/>
          </a:bodyPr>
          <a:lstStyle/>
          <a:p>
            <a:r>
              <a:rPr lang="nl-NL" sz="1000" dirty="0"/>
              <a:t>Bron: Peter Janssen.</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596" y="571480"/>
            <a:ext cx="8358246" cy="642942"/>
          </a:xfrm>
        </p:spPr>
        <p:txBody>
          <a:bodyPr>
            <a:noAutofit/>
          </a:bodyPr>
          <a:lstStyle/>
          <a:p>
            <a:r>
              <a:rPr lang="nl-NL" sz="3400" dirty="0"/>
              <a:t>Vaststellen  juiste trainingsbelasting.</a:t>
            </a:r>
          </a:p>
        </p:txBody>
      </p:sp>
      <p:pic>
        <p:nvPicPr>
          <p:cNvPr id="11" name="Afbeelding 10" descr="logo voor op shirt.jpg"/>
          <p:cNvPicPr>
            <a:picLocks noChangeAspect="1"/>
          </p:cNvPicPr>
          <p:nvPr/>
        </p:nvPicPr>
        <p:blipFill>
          <a:blip r:embed="rId2" cstate="print"/>
          <a:stretch>
            <a:fillRect/>
          </a:stretch>
        </p:blipFill>
        <p:spPr>
          <a:xfrm>
            <a:off x="6372200" y="6045740"/>
            <a:ext cx="1620975" cy="557210"/>
          </a:xfrm>
          <a:prstGeom prst="rect">
            <a:avLst/>
          </a:prstGeom>
          <a:ln w="19050">
            <a:solidFill>
              <a:schemeClr val="tx2">
                <a:lumMod val="75000"/>
              </a:schemeClr>
            </a:solidFill>
          </a:ln>
        </p:spPr>
      </p:pic>
      <p:sp>
        <p:nvSpPr>
          <p:cNvPr id="8" name="Tekstvak 7"/>
          <p:cNvSpPr txBox="1"/>
          <p:nvPr/>
        </p:nvSpPr>
        <p:spPr>
          <a:xfrm>
            <a:off x="500002" y="1285860"/>
            <a:ext cx="8286840" cy="523220"/>
          </a:xfrm>
          <a:prstGeom prst="rect">
            <a:avLst/>
          </a:prstGeom>
          <a:noFill/>
        </p:spPr>
        <p:txBody>
          <a:bodyPr wrap="square" rtlCol="0">
            <a:spAutoFit/>
          </a:bodyPr>
          <a:lstStyle/>
          <a:p>
            <a:r>
              <a:rPr lang="nl-NL" sz="2800" b="1" dirty="0"/>
              <a:t>Afleiden van een </a:t>
            </a:r>
            <a:r>
              <a:rPr lang="nl-NL" sz="2800" b="1" i="1" dirty="0"/>
              <a:t>P</a:t>
            </a:r>
            <a:r>
              <a:rPr lang="nl-NL" sz="2800" b="1" dirty="0"/>
              <a:t>ersoonlijke </a:t>
            </a:r>
            <a:r>
              <a:rPr lang="nl-NL" sz="2800" b="1" i="1" dirty="0"/>
              <a:t>B</a:t>
            </a:r>
            <a:r>
              <a:rPr lang="nl-NL" sz="2800" b="1" dirty="0"/>
              <a:t>esttijd op bv. 10 km.</a:t>
            </a:r>
          </a:p>
        </p:txBody>
      </p:sp>
      <p:sp>
        <p:nvSpPr>
          <p:cNvPr id="14" name="Tekstvak 13"/>
          <p:cNvSpPr txBox="1"/>
          <p:nvPr/>
        </p:nvSpPr>
        <p:spPr>
          <a:xfrm>
            <a:off x="1928794" y="5072074"/>
            <a:ext cx="5072098" cy="369332"/>
          </a:xfrm>
          <a:prstGeom prst="rect">
            <a:avLst/>
          </a:prstGeom>
          <a:noFill/>
        </p:spPr>
        <p:txBody>
          <a:bodyPr wrap="square" rtlCol="0">
            <a:spAutoFit/>
          </a:bodyPr>
          <a:lstStyle/>
          <a:p>
            <a:pPr algn="ctr"/>
            <a:r>
              <a:rPr lang="nl-NL" b="1" dirty="0">
                <a:solidFill>
                  <a:schemeClr val="bg1"/>
                </a:solidFill>
              </a:rPr>
              <a:t>Positief of negatief trainingseffect.</a:t>
            </a:r>
          </a:p>
        </p:txBody>
      </p:sp>
      <p:sp>
        <p:nvSpPr>
          <p:cNvPr id="9" name="Tijdelijke aanduiding voor datum 8"/>
          <p:cNvSpPr>
            <a:spLocks noGrp="1"/>
          </p:cNvSpPr>
          <p:nvPr>
            <p:ph type="dt" sz="half" idx="10"/>
          </p:nvPr>
        </p:nvSpPr>
        <p:spPr/>
        <p:txBody>
          <a:bodyPr/>
          <a:lstStyle/>
          <a:p>
            <a:fld id="{B6FA4B43-B233-4871-AB10-8DA8F00CA0C6}" type="datetime1">
              <a:rPr lang="nl-NL" smtClean="0"/>
              <a:pPr/>
              <a:t>14-11-2019</a:t>
            </a:fld>
            <a:endParaRPr lang="nl-NL"/>
          </a:p>
        </p:txBody>
      </p:sp>
      <p:sp>
        <p:nvSpPr>
          <p:cNvPr id="13" name="Tijdelijke aanduiding voor voettekst 12"/>
          <p:cNvSpPr>
            <a:spLocks noGrp="1"/>
          </p:cNvSpPr>
          <p:nvPr>
            <p:ph type="ftr" sz="quarter" idx="11"/>
          </p:nvPr>
        </p:nvSpPr>
        <p:spPr/>
        <p:txBody>
          <a:bodyPr/>
          <a:lstStyle/>
          <a:p>
            <a:r>
              <a:rPr lang="nl-NL"/>
              <a:t>Trainen op basis van hartslagzones.</a:t>
            </a:r>
          </a:p>
        </p:txBody>
      </p:sp>
      <p:pic>
        <p:nvPicPr>
          <p:cNvPr id="21505" name="Picture 1"/>
          <p:cNvPicPr>
            <a:picLocks noChangeAspect="1" noChangeArrowheads="1"/>
          </p:cNvPicPr>
          <p:nvPr/>
        </p:nvPicPr>
        <p:blipFill>
          <a:blip r:embed="rId3" cstate="print"/>
          <a:srcRect/>
          <a:stretch>
            <a:fillRect/>
          </a:stretch>
        </p:blipFill>
        <p:spPr bwMode="auto">
          <a:xfrm>
            <a:off x="1357290" y="2143116"/>
            <a:ext cx="6287867" cy="1928825"/>
          </a:xfrm>
          <a:prstGeom prst="rect">
            <a:avLst/>
          </a:prstGeom>
          <a:noFill/>
          <a:ln w="15875">
            <a:solidFill>
              <a:srgbClr val="FF0000"/>
            </a:solidFill>
            <a:miter lim="800000"/>
            <a:headEnd/>
            <a:tailEnd/>
          </a:ln>
        </p:spPr>
      </p:pic>
      <p:sp>
        <p:nvSpPr>
          <p:cNvPr id="15" name="Tekstvak 14"/>
          <p:cNvSpPr txBox="1"/>
          <p:nvPr/>
        </p:nvSpPr>
        <p:spPr>
          <a:xfrm>
            <a:off x="1357290" y="4286256"/>
            <a:ext cx="6286544" cy="1323439"/>
          </a:xfrm>
          <a:prstGeom prst="rect">
            <a:avLst/>
          </a:prstGeom>
          <a:noFill/>
        </p:spPr>
        <p:txBody>
          <a:bodyPr wrap="square" rtlCol="0">
            <a:spAutoFit/>
          </a:bodyPr>
          <a:lstStyle/>
          <a:p>
            <a:r>
              <a:rPr lang="nl-NL" sz="2000" b="1" dirty="0"/>
              <a:t>Nadeel:</a:t>
            </a:r>
          </a:p>
          <a:p>
            <a:pPr>
              <a:buFont typeface="Arial" pitchFamily="34" charset="0"/>
              <a:buChar char="•"/>
            </a:pPr>
            <a:r>
              <a:rPr lang="nl-NL" sz="2000" b="1" dirty="0"/>
              <a:t>Tempo’s lastig te controleren.</a:t>
            </a:r>
          </a:p>
          <a:p>
            <a:pPr lvl="5">
              <a:buFont typeface="Arial" pitchFamily="34" charset="0"/>
              <a:buChar char="•"/>
            </a:pPr>
            <a:r>
              <a:rPr lang="nl-NL" sz="2000" b="1" dirty="0"/>
              <a:t> vaste meetpunten op je route.</a:t>
            </a:r>
          </a:p>
          <a:p>
            <a:pPr>
              <a:buFont typeface="Arial" pitchFamily="34" charset="0"/>
              <a:buChar char="•"/>
            </a:pPr>
            <a:r>
              <a:rPr lang="nl-NL" sz="2000" b="1" dirty="0"/>
              <a:t> Trainen in een verkeerd gebied.</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042988" y="1341438"/>
            <a:ext cx="6265862" cy="366712"/>
          </a:xfrm>
          <a:prstGeom prst="rect">
            <a:avLst/>
          </a:prstGeom>
          <a:noFill/>
          <a:ln w="9525">
            <a:noFill/>
            <a:miter lim="800000"/>
            <a:headEnd/>
            <a:tailEnd/>
          </a:ln>
        </p:spPr>
        <p:txBody>
          <a:bodyPr>
            <a:spAutoFit/>
          </a:bodyPr>
          <a:lstStyle/>
          <a:p>
            <a:pPr>
              <a:spcBef>
                <a:spcPct val="50000"/>
              </a:spcBef>
            </a:pPr>
            <a:endParaRPr lang="nl-NL"/>
          </a:p>
        </p:txBody>
      </p:sp>
      <p:sp>
        <p:nvSpPr>
          <p:cNvPr id="9220" name="Text Box 4"/>
          <p:cNvSpPr txBox="1">
            <a:spLocks noChangeArrowheads="1"/>
          </p:cNvSpPr>
          <p:nvPr/>
        </p:nvSpPr>
        <p:spPr bwMode="auto">
          <a:xfrm>
            <a:off x="539750" y="836613"/>
            <a:ext cx="8064500" cy="366712"/>
          </a:xfrm>
          <a:prstGeom prst="rect">
            <a:avLst/>
          </a:prstGeom>
          <a:noFill/>
          <a:ln w="9525">
            <a:noFill/>
            <a:miter lim="800000"/>
            <a:headEnd/>
            <a:tailEnd/>
          </a:ln>
        </p:spPr>
        <p:txBody>
          <a:bodyPr>
            <a:spAutoFit/>
          </a:bodyPr>
          <a:lstStyle/>
          <a:p>
            <a:pPr>
              <a:spcBef>
                <a:spcPct val="50000"/>
              </a:spcBef>
            </a:pPr>
            <a:endParaRPr lang="nl-NL"/>
          </a:p>
        </p:txBody>
      </p:sp>
      <p:sp>
        <p:nvSpPr>
          <p:cNvPr id="9221" name="Text Box 5"/>
          <p:cNvSpPr txBox="1">
            <a:spLocks noChangeArrowheads="1"/>
          </p:cNvSpPr>
          <p:nvPr/>
        </p:nvSpPr>
        <p:spPr bwMode="auto">
          <a:xfrm>
            <a:off x="179388" y="6092825"/>
            <a:ext cx="2089150" cy="366713"/>
          </a:xfrm>
          <a:prstGeom prst="rect">
            <a:avLst/>
          </a:prstGeom>
          <a:noFill/>
          <a:ln w="9525">
            <a:noFill/>
            <a:miter lim="800000"/>
            <a:headEnd/>
            <a:tailEnd/>
          </a:ln>
        </p:spPr>
        <p:txBody>
          <a:bodyPr>
            <a:spAutoFit/>
          </a:bodyPr>
          <a:lstStyle/>
          <a:p>
            <a:pPr>
              <a:spcBef>
                <a:spcPct val="50000"/>
              </a:spcBef>
            </a:pPr>
            <a:endParaRPr lang="nl-NL"/>
          </a:p>
        </p:txBody>
      </p:sp>
      <p:sp>
        <p:nvSpPr>
          <p:cNvPr id="9223" name="Rectangle 18"/>
          <p:cNvSpPr>
            <a:spLocks noChangeArrowheads="1"/>
          </p:cNvSpPr>
          <p:nvPr/>
        </p:nvSpPr>
        <p:spPr bwMode="auto">
          <a:xfrm>
            <a:off x="0" y="-1173163"/>
            <a:ext cx="9144000" cy="0"/>
          </a:xfrm>
          <a:prstGeom prst="rect">
            <a:avLst/>
          </a:prstGeom>
          <a:noFill/>
          <a:ln w="9525">
            <a:noFill/>
            <a:miter lim="800000"/>
            <a:headEnd/>
            <a:tailEnd/>
          </a:ln>
        </p:spPr>
        <p:txBody>
          <a:bodyPr wrap="none" anchor="ctr">
            <a:spAutoFit/>
          </a:bodyPr>
          <a:lstStyle/>
          <a:p>
            <a:endParaRPr lang="nl-NL"/>
          </a:p>
        </p:txBody>
      </p:sp>
      <p:sp>
        <p:nvSpPr>
          <p:cNvPr id="9224" name="Rectangle 21"/>
          <p:cNvSpPr>
            <a:spLocks noChangeArrowheads="1"/>
          </p:cNvSpPr>
          <p:nvPr/>
        </p:nvSpPr>
        <p:spPr bwMode="auto">
          <a:xfrm>
            <a:off x="0" y="4084638"/>
            <a:ext cx="9144000" cy="0"/>
          </a:xfrm>
          <a:prstGeom prst="rect">
            <a:avLst/>
          </a:prstGeom>
          <a:noFill/>
          <a:ln w="9525">
            <a:noFill/>
            <a:miter lim="800000"/>
            <a:headEnd/>
            <a:tailEnd/>
          </a:ln>
        </p:spPr>
        <p:txBody>
          <a:bodyPr wrap="none" anchor="ctr">
            <a:spAutoFit/>
          </a:bodyPr>
          <a:lstStyle/>
          <a:p>
            <a:endParaRPr lang="nl-NL"/>
          </a:p>
        </p:txBody>
      </p:sp>
      <p:sp>
        <p:nvSpPr>
          <p:cNvPr id="9226" name="Text Box 24"/>
          <p:cNvSpPr txBox="1">
            <a:spLocks noChangeArrowheads="1"/>
          </p:cNvSpPr>
          <p:nvPr/>
        </p:nvSpPr>
        <p:spPr bwMode="auto">
          <a:xfrm>
            <a:off x="250825" y="2565400"/>
            <a:ext cx="576263" cy="366713"/>
          </a:xfrm>
          <a:prstGeom prst="rect">
            <a:avLst/>
          </a:prstGeom>
          <a:noFill/>
          <a:ln w="9525">
            <a:noFill/>
            <a:miter lim="800000"/>
            <a:headEnd/>
            <a:tailEnd/>
          </a:ln>
        </p:spPr>
        <p:txBody>
          <a:bodyPr>
            <a:spAutoFit/>
          </a:bodyPr>
          <a:lstStyle/>
          <a:p>
            <a:pPr>
              <a:spcBef>
                <a:spcPct val="50000"/>
              </a:spcBef>
            </a:pPr>
            <a:endParaRPr lang="nl-NL"/>
          </a:p>
        </p:txBody>
      </p:sp>
      <p:sp>
        <p:nvSpPr>
          <p:cNvPr id="9228" name="Text Box 26"/>
          <p:cNvSpPr txBox="1">
            <a:spLocks noChangeArrowheads="1"/>
          </p:cNvSpPr>
          <p:nvPr/>
        </p:nvSpPr>
        <p:spPr bwMode="auto">
          <a:xfrm>
            <a:off x="2051050" y="333375"/>
            <a:ext cx="4968875" cy="366713"/>
          </a:xfrm>
          <a:prstGeom prst="rect">
            <a:avLst/>
          </a:prstGeom>
          <a:noFill/>
          <a:ln w="9525">
            <a:noFill/>
            <a:miter lim="800000"/>
            <a:headEnd/>
            <a:tailEnd/>
          </a:ln>
        </p:spPr>
        <p:txBody>
          <a:bodyPr>
            <a:spAutoFit/>
          </a:bodyPr>
          <a:lstStyle/>
          <a:p>
            <a:pPr>
              <a:spcBef>
                <a:spcPct val="50000"/>
              </a:spcBef>
            </a:pPr>
            <a:endParaRPr lang="nl-NL"/>
          </a:p>
        </p:txBody>
      </p:sp>
      <p:sp>
        <p:nvSpPr>
          <p:cNvPr id="9230" name="Tijdelijke aanduiding voor datum 23"/>
          <p:cNvSpPr>
            <a:spLocks noGrp="1"/>
          </p:cNvSpPr>
          <p:nvPr>
            <p:ph type="dt" sz="quarter" idx="10"/>
          </p:nvPr>
        </p:nvSpPr>
        <p:spPr>
          <a:xfrm>
            <a:off x="428625" y="6000750"/>
            <a:ext cx="2133600" cy="476250"/>
          </a:xfrm>
        </p:spPr>
        <p:txBody>
          <a:bodyPr/>
          <a:lstStyle/>
          <a:p>
            <a:pPr>
              <a:defRPr/>
            </a:pPr>
            <a:fld id="{E502AC64-574E-4629-9E0C-32889B6E9984}" type="datetime1">
              <a:rPr lang="nl-NL" sz="1000" smtClean="0"/>
              <a:pPr>
                <a:defRPr/>
              </a:pPr>
              <a:t>14-11-2019</a:t>
            </a:fld>
            <a:endParaRPr lang="nl-NL" sz="1000"/>
          </a:p>
        </p:txBody>
      </p:sp>
      <p:cxnSp>
        <p:nvCxnSpPr>
          <p:cNvPr id="34" name="Rechte verbindingslijn 33"/>
          <p:cNvCxnSpPr/>
          <p:nvPr/>
        </p:nvCxnSpPr>
        <p:spPr>
          <a:xfrm rot="10800000">
            <a:off x="928662" y="3071810"/>
            <a:ext cx="26432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rot="5400000" flipH="1" flipV="1">
            <a:off x="2214546" y="4429132"/>
            <a:ext cx="2714644"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Tekstvak 38"/>
          <p:cNvSpPr txBox="1"/>
          <p:nvPr/>
        </p:nvSpPr>
        <p:spPr>
          <a:xfrm>
            <a:off x="3428992" y="5929330"/>
            <a:ext cx="1857388" cy="369332"/>
          </a:xfrm>
          <a:prstGeom prst="rect">
            <a:avLst/>
          </a:prstGeom>
          <a:noFill/>
        </p:spPr>
        <p:txBody>
          <a:bodyPr wrap="square" rtlCol="0">
            <a:spAutoFit/>
          </a:bodyPr>
          <a:lstStyle/>
          <a:p>
            <a:r>
              <a:rPr lang="nl-NL" b="1" dirty="0"/>
              <a:t>Snelheid.</a:t>
            </a:r>
          </a:p>
        </p:txBody>
      </p:sp>
      <p:cxnSp>
        <p:nvCxnSpPr>
          <p:cNvPr id="41" name="Rechte verbindingslijn met pijl 40"/>
          <p:cNvCxnSpPr/>
          <p:nvPr/>
        </p:nvCxnSpPr>
        <p:spPr>
          <a:xfrm>
            <a:off x="928662" y="5786454"/>
            <a:ext cx="4357718"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kstvak 45"/>
          <p:cNvSpPr txBox="1"/>
          <p:nvPr/>
        </p:nvSpPr>
        <p:spPr>
          <a:xfrm rot="16200000">
            <a:off x="41758" y="2101326"/>
            <a:ext cx="1143008" cy="369332"/>
          </a:xfrm>
          <a:prstGeom prst="rect">
            <a:avLst/>
          </a:prstGeom>
          <a:noFill/>
        </p:spPr>
        <p:txBody>
          <a:bodyPr wrap="square" rtlCol="0">
            <a:spAutoFit/>
          </a:bodyPr>
          <a:lstStyle/>
          <a:p>
            <a:r>
              <a:rPr lang="nl-NL" b="1" dirty="0"/>
              <a:t>Hartslag.</a:t>
            </a:r>
          </a:p>
        </p:txBody>
      </p:sp>
      <p:sp>
        <p:nvSpPr>
          <p:cNvPr id="47" name="Tekstvak 46"/>
          <p:cNvSpPr txBox="1"/>
          <p:nvPr/>
        </p:nvSpPr>
        <p:spPr>
          <a:xfrm>
            <a:off x="2071670" y="4714884"/>
            <a:ext cx="1357322" cy="369332"/>
          </a:xfrm>
          <a:prstGeom prst="rect">
            <a:avLst/>
          </a:prstGeom>
          <a:noFill/>
        </p:spPr>
        <p:txBody>
          <a:bodyPr wrap="square" rtlCol="0">
            <a:spAutoFit/>
          </a:bodyPr>
          <a:lstStyle/>
          <a:p>
            <a:r>
              <a:rPr lang="nl-NL" b="1" dirty="0" err="1">
                <a:solidFill>
                  <a:srgbClr val="00B0F0"/>
                </a:solidFill>
              </a:rPr>
              <a:t>Aërobezone</a:t>
            </a:r>
            <a:endParaRPr lang="nl-NL" b="1" dirty="0">
              <a:solidFill>
                <a:srgbClr val="00B0F0"/>
              </a:solidFill>
            </a:endParaRPr>
          </a:p>
        </p:txBody>
      </p:sp>
      <p:sp>
        <p:nvSpPr>
          <p:cNvPr id="49" name="Tekstvak 48"/>
          <p:cNvSpPr txBox="1"/>
          <p:nvPr/>
        </p:nvSpPr>
        <p:spPr>
          <a:xfrm>
            <a:off x="2571736" y="2214554"/>
            <a:ext cx="3429024" cy="369332"/>
          </a:xfrm>
          <a:prstGeom prst="rect">
            <a:avLst/>
          </a:prstGeom>
          <a:noFill/>
        </p:spPr>
        <p:txBody>
          <a:bodyPr wrap="square" rtlCol="0">
            <a:spAutoFit/>
          </a:bodyPr>
          <a:lstStyle/>
          <a:p>
            <a:r>
              <a:rPr lang="nl-NL" b="1" dirty="0">
                <a:solidFill>
                  <a:srgbClr val="FF0000"/>
                </a:solidFill>
              </a:rPr>
              <a:t>omslagpunt of anaerobedrempel.   </a:t>
            </a:r>
          </a:p>
        </p:txBody>
      </p:sp>
      <p:pic>
        <p:nvPicPr>
          <p:cNvPr id="64" name="Afbeelding 63" descr="logo voor op shirt.jpg"/>
          <p:cNvPicPr>
            <a:picLocks noChangeAspect="1"/>
          </p:cNvPicPr>
          <p:nvPr/>
        </p:nvPicPr>
        <p:blipFill>
          <a:blip r:embed="rId3" cstate="print"/>
          <a:stretch>
            <a:fillRect/>
          </a:stretch>
        </p:blipFill>
        <p:spPr>
          <a:xfrm>
            <a:off x="6209437" y="6164265"/>
            <a:ext cx="1620975" cy="557210"/>
          </a:xfrm>
          <a:prstGeom prst="rect">
            <a:avLst/>
          </a:prstGeom>
          <a:ln w="19050">
            <a:solidFill>
              <a:schemeClr val="tx2">
                <a:lumMod val="75000"/>
              </a:schemeClr>
            </a:solidFill>
          </a:ln>
        </p:spPr>
      </p:pic>
      <p:sp>
        <p:nvSpPr>
          <p:cNvPr id="40" name="Tijdelijke aanduiding voor voettekst 39"/>
          <p:cNvSpPr>
            <a:spLocks noGrp="1"/>
          </p:cNvSpPr>
          <p:nvPr>
            <p:ph type="ftr" sz="quarter" idx="11"/>
          </p:nvPr>
        </p:nvSpPr>
        <p:spPr/>
        <p:txBody>
          <a:bodyPr/>
          <a:lstStyle/>
          <a:p>
            <a:r>
              <a:rPr lang="nl-NL" dirty="0"/>
              <a:t>Trainen op basis van hartslagzones.</a:t>
            </a:r>
          </a:p>
        </p:txBody>
      </p:sp>
      <p:cxnSp>
        <p:nvCxnSpPr>
          <p:cNvPr id="67" name="Rechte verbindingslijn met pijl 66"/>
          <p:cNvCxnSpPr/>
          <p:nvPr/>
        </p:nvCxnSpPr>
        <p:spPr>
          <a:xfrm rot="5400000" flipH="1" flipV="1">
            <a:off x="-1286710" y="3571876"/>
            <a:ext cx="4429950" cy="794"/>
          </a:xfrm>
          <a:prstGeom prst="straightConnector1">
            <a:avLst/>
          </a:prstGeom>
          <a:ln w="25400">
            <a:tailEnd type="arrow"/>
          </a:ln>
        </p:spPr>
        <p:style>
          <a:lnRef idx="2">
            <a:schemeClr val="dk1"/>
          </a:lnRef>
          <a:fillRef idx="0">
            <a:schemeClr val="dk1"/>
          </a:fillRef>
          <a:effectRef idx="1">
            <a:schemeClr val="dk1"/>
          </a:effectRef>
          <a:fontRef idx="minor">
            <a:schemeClr val="tx1"/>
          </a:fontRef>
        </p:style>
      </p:cxnSp>
      <p:sp>
        <p:nvSpPr>
          <p:cNvPr id="86" name="Vrije vorm 85"/>
          <p:cNvSpPr/>
          <p:nvPr/>
        </p:nvSpPr>
        <p:spPr>
          <a:xfrm>
            <a:off x="952500" y="2786058"/>
            <a:ext cx="4099560" cy="2967042"/>
          </a:xfrm>
          <a:custGeom>
            <a:avLst/>
            <a:gdLst>
              <a:gd name="connsiteX0" fmla="*/ 0 w 4099560"/>
              <a:gd name="connsiteY0" fmla="*/ 2430780 h 2430780"/>
              <a:gd name="connsiteX1" fmla="*/ 2171700 w 4099560"/>
              <a:gd name="connsiteY1" fmla="*/ 396240 h 2430780"/>
              <a:gd name="connsiteX2" fmla="*/ 4099560 w 4099560"/>
              <a:gd name="connsiteY2" fmla="*/ 53340 h 2430780"/>
              <a:gd name="connsiteX3" fmla="*/ 4099560 w 4099560"/>
              <a:gd name="connsiteY3" fmla="*/ 53340 h 2430780"/>
            </a:gdLst>
            <a:ahLst/>
            <a:cxnLst>
              <a:cxn ang="0">
                <a:pos x="connsiteX0" y="connsiteY0"/>
              </a:cxn>
              <a:cxn ang="0">
                <a:pos x="connsiteX1" y="connsiteY1"/>
              </a:cxn>
              <a:cxn ang="0">
                <a:pos x="connsiteX2" y="connsiteY2"/>
              </a:cxn>
              <a:cxn ang="0">
                <a:pos x="connsiteX3" y="connsiteY3"/>
              </a:cxn>
            </a:cxnLst>
            <a:rect l="l" t="t" r="r" b="b"/>
            <a:pathLst>
              <a:path w="4099560" h="2430780">
                <a:moveTo>
                  <a:pt x="0" y="2430780"/>
                </a:moveTo>
                <a:cubicBezTo>
                  <a:pt x="744220" y="1611630"/>
                  <a:pt x="1488440" y="792480"/>
                  <a:pt x="2171700" y="396240"/>
                </a:cubicBezTo>
                <a:cubicBezTo>
                  <a:pt x="2854960" y="0"/>
                  <a:pt x="4099560" y="53340"/>
                  <a:pt x="4099560" y="53340"/>
                </a:cubicBezTo>
                <a:lnTo>
                  <a:pt x="4099560" y="53340"/>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36" name="Tekstvak 35"/>
          <p:cNvSpPr txBox="1"/>
          <p:nvPr/>
        </p:nvSpPr>
        <p:spPr>
          <a:xfrm>
            <a:off x="1643042" y="5000636"/>
            <a:ext cx="500066" cy="369332"/>
          </a:xfrm>
          <a:prstGeom prst="rect">
            <a:avLst/>
          </a:prstGeom>
          <a:noFill/>
        </p:spPr>
        <p:txBody>
          <a:bodyPr wrap="square" rtlCol="0">
            <a:spAutoFit/>
          </a:bodyPr>
          <a:lstStyle/>
          <a:p>
            <a:r>
              <a:rPr lang="nl-NL" b="1" dirty="0"/>
              <a:t>DH</a:t>
            </a:r>
          </a:p>
        </p:txBody>
      </p:sp>
      <p:sp>
        <p:nvSpPr>
          <p:cNvPr id="37" name="Tekstvak 36"/>
          <p:cNvSpPr txBox="1"/>
          <p:nvPr/>
        </p:nvSpPr>
        <p:spPr>
          <a:xfrm>
            <a:off x="2928926" y="3500438"/>
            <a:ext cx="571504" cy="369332"/>
          </a:xfrm>
          <a:prstGeom prst="rect">
            <a:avLst/>
          </a:prstGeom>
          <a:noFill/>
        </p:spPr>
        <p:txBody>
          <a:bodyPr wrap="square" rtlCol="0">
            <a:spAutoFit/>
          </a:bodyPr>
          <a:lstStyle/>
          <a:p>
            <a:r>
              <a:rPr lang="nl-NL" b="1" dirty="0"/>
              <a:t>D3</a:t>
            </a:r>
          </a:p>
        </p:txBody>
      </p:sp>
      <p:sp>
        <p:nvSpPr>
          <p:cNvPr id="38" name="Tekstvak 37"/>
          <p:cNvSpPr txBox="1"/>
          <p:nvPr/>
        </p:nvSpPr>
        <p:spPr>
          <a:xfrm>
            <a:off x="2071670" y="4429132"/>
            <a:ext cx="571504" cy="369332"/>
          </a:xfrm>
          <a:prstGeom prst="rect">
            <a:avLst/>
          </a:prstGeom>
          <a:noFill/>
        </p:spPr>
        <p:txBody>
          <a:bodyPr wrap="square" rtlCol="0">
            <a:spAutoFit/>
          </a:bodyPr>
          <a:lstStyle/>
          <a:p>
            <a:r>
              <a:rPr lang="nl-NL" b="1" dirty="0"/>
              <a:t>D1</a:t>
            </a:r>
          </a:p>
        </p:txBody>
      </p:sp>
      <p:sp>
        <p:nvSpPr>
          <p:cNvPr id="42" name="Tekstvak 41"/>
          <p:cNvSpPr txBox="1"/>
          <p:nvPr/>
        </p:nvSpPr>
        <p:spPr>
          <a:xfrm>
            <a:off x="3643306" y="3071810"/>
            <a:ext cx="3071834" cy="369332"/>
          </a:xfrm>
          <a:prstGeom prst="rect">
            <a:avLst/>
          </a:prstGeom>
          <a:noFill/>
        </p:spPr>
        <p:txBody>
          <a:bodyPr wrap="square" rtlCol="0">
            <a:spAutoFit/>
          </a:bodyPr>
          <a:lstStyle/>
          <a:p>
            <a:r>
              <a:rPr lang="nl-NL" b="1" dirty="0"/>
              <a:t>Interval, tempoduurlopen.  </a:t>
            </a:r>
          </a:p>
        </p:txBody>
      </p:sp>
      <p:sp>
        <p:nvSpPr>
          <p:cNvPr id="43" name="Tekstvak 42"/>
          <p:cNvSpPr txBox="1"/>
          <p:nvPr/>
        </p:nvSpPr>
        <p:spPr>
          <a:xfrm>
            <a:off x="2500298" y="3929066"/>
            <a:ext cx="571504" cy="369332"/>
          </a:xfrm>
          <a:prstGeom prst="rect">
            <a:avLst/>
          </a:prstGeom>
          <a:noFill/>
        </p:spPr>
        <p:txBody>
          <a:bodyPr wrap="square" rtlCol="0">
            <a:spAutoFit/>
          </a:bodyPr>
          <a:lstStyle/>
          <a:p>
            <a:r>
              <a:rPr lang="nl-NL" b="1" dirty="0"/>
              <a:t>D2</a:t>
            </a:r>
          </a:p>
        </p:txBody>
      </p:sp>
      <p:sp>
        <p:nvSpPr>
          <p:cNvPr id="27" name="Tekstvak 26"/>
          <p:cNvSpPr txBox="1"/>
          <p:nvPr/>
        </p:nvSpPr>
        <p:spPr>
          <a:xfrm>
            <a:off x="1042988" y="771526"/>
            <a:ext cx="7358114" cy="523220"/>
          </a:xfrm>
          <a:prstGeom prst="rect">
            <a:avLst/>
          </a:prstGeom>
          <a:noFill/>
        </p:spPr>
        <p:txBody>
          <a:bodyPr wrap="square" rtlCol="0">
            <a:spAutoFit/>
          </a:bodyPr>
          <a:lstStyle/>
          <a:p>
            <a:r>
              <a:rPr lang="nl-NL" sz="2800" b="1" dirty="0"/>
              <a:t>Hoe kun  je jouw trainingstempo  vaststellen?</a:t>
            </a:r>
          </a:p>
        </p:txBody>
      </p:sp>
      <p:cxnSp>
        <p:nvCxnSpPr>
          <p:cNvPr id="31" name="Rechte verbindingslijn met pijl 30"/>
          <p:cNvCxnSpPr/>
          <p:nvPr/>
        </p:nvCxnSpPr>
        <p:spPr>
          <a:xfrm rot="5400000">
            <a:off x="3394067" y="2820983"/>
            <a:ext cx="35719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0.16782 L 3.05556E-6 7.40741E-7 " pathEditMode="relative" rAng="0" ptsTypes="AA">
                                      <p:cBhvr>
                                        <p:cTn id="6" dur="2000" fill="hold"/>
                                        <p:tgtEl>
                                          <p:spTgt spid="31"/>
                                        </p:tgtEl>
                                        <p:attrNameLst>
                                          <p:attrName>ppt_x</p:attrName>
                                          <p:attrName>ppt_y</p:attrName>
                                        </p:attrNameLst>
                                      </p:cBhvr>
                                      <p:rCtr x="0" y="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642918"/>
            <a:ext cx="8358214" cy="1000132"/>
          </a:xfrm>
        </p:spPr>
        <p:txBody>
          <a:bodyPr>
            <a:normAutofit/>
          </a:bodyPr>
          <a:lstStyle/>
          <a:p>
            <a:pPr algn="ctr"/>
            <a:r>
              <a:rPr lang="nl-NL" dirty="0"/>
              <a:t>Trainen met een hartslagmeter.</a:t>
            </a:r>
          </a:p>
        </p:txBody>
      </p:sp>
      <p:pic>
        <p:nvPicPr>
          <p:cNvPr id="11" name="Afbeelding 10" descr="logo voor op shirt.jpg"/>
          <p:cNvPicPr>
            <a:picLocks noChangeAspect="1"/>
          </p:cNvPicPr>
          <p:nvPr/>
        </p:nvPicPr>
        <p:blipFill>
          <a:blip r:embed="rId2" cstate="print"/>
          <a:stretch>
            <a:fillRect/>
          </a:stretch>
        </p:blipFill>
        <p:spPr>
          <a:xfrm>
            <a:off x="6451487" y="6075880"/>
            <a:ext cx="1620975" cy="557210"/>
          </a:xfrm>
          <a:prstGeom prst="rect">
            <a:avLst/>
          </a:prstGeom>
          <a:ln w="19050">
            <a:solidFill>
              <a:schemeClr val="tx2">
                <a:lumMod val="75000"/>
              </a:schemeClr>
            </a:solidFill>
          </a:ln>
        </p:spPr>
      </p:pic>
      <p:sp>
        <p:nvSpPr>
          <p:cNvPr id="5" name="Tekstvak 4"/>
          <p:cNvSpPr txBox="1"/>
          <p:nvPr/>
        </p:nvSpPr>
        <p:spPr>
          <a:xfrm>
            <a:off x="571472" y="2143116"/>
            <a:ext cx="7500990" cy="584775"/>
          </a:xfrm>
          <a:prstGeom prst="rect">
            <a:avLst/>
          </a:prstGeom>
          <a:noFill/>
        </p:spPr>
        <p:txBody>
          <a:bodyPr wrap="square" rtlCol="0">
            <a:spAutoFit/>
          </a:bodyPr>
          <a:lstStyle/>
          <a:p>
            <a:pPr>
              <a:buFont typeface="Arial" pitchFamily="34" charset="0"/>
              <a:buChar char="•"/>
            </a:pPr>
            <a:r>
              <a:rPr lang="nl-NL" sz="3200" b="1" dirty="0"/>
              <a:t>Trainingszones</a:t>
            </a:r>
            <a:r>
              <a:rPr lang="nl-NL" sz="3200" dirty="0"/>
              <a:t>  </a:t>
            </a:r>
            <a:r>
              <a:rPr lang="nl-NL" sz="3200" b="1" dirty="0"/>
              <a:t>eenvoudig vast te stellen.</a:t>
            </a:r>
          </a:p>
        </p:txBody>
      </p:sp>
      <p:sp>
        <p:nvSpPr>
          <p:cNvPr id="6" name="Tekstvak 5"/>
          <p:cNvSpPr txBox="1"/>
          <p:nvPr/>
        </p:nvSpPr>
        <p:spPr>
          <a:xfrm>
            <a:off x="642910" y="2714620"/>
            <a:ext cx="7000924" cy="584775"/>
          </a:xfrm>
          <a:prstGeom prst="rect">
            <a:avLst/>
          </a:prstGeom>
          <a:noFill/>
        </p:spPr>
        <p:txBody>
          <a:bodyPr wrap="square" rtlCol="0">
            <a:spAutoFit/>
          </a:bodyPr>
          <a:lstStyle/>
          <a:p>
            <a:pPr>
              <a:buFont typeface="Arial" pitchFamily="34" charset="0"/>
              <a:buChar char="•"/>
            </a:pPr>
            <a:r>
              <a:rPr lang="nl-NL" sz="3200" b="1" dirty="0"/>
              <a:t>Geen gevaar voor overbelasting.</a:t>
            </a:r>
          </a:p>
        </p:txBody>
      </p:sp>
      <p:sp>
        <p:nvSpPr>
          <p:cNvPr id="9" name="Tijdelijke aanduiding voor datum 8"/>
          <p:cNvSpPr>
            <a:spLocks noGrp="1"/>
          </p:cNvSpPr>
          <p:nvPr>
            <p:ph type="dt" sz="half" idx="10"/>
          </p:nvPr>
        </p:nvSpPr>
        <p:spPr/>
        <p:txBody>
          <a:bodyPr/>
          <a:lstStyle/>
          <a:p>
            <a:fld id="{324F91CC-D630-4B05-9B48-09623BC72437}" type="datetime1">
              <a:rPr lang="nl-NL" smtClean="0"/>
              <a:pPr/>
              <a:t>14-11-2019</a:t>
            </a:fld>
            <a:endParaRPr lang="nl-NL"/>
          </a:p>
        </p:txBody>
      </p:sp>
      <p:sp>
        <p:nvSpPr>
          <p:cNvPr id="10" name="Tijdelijke aanduiding voor voettekst 9"/>
          <p:cNvSpPr>
            <a:spLocks noGrp="1"/>
          </p:cNvSpPr>
          <p:nvPr>
            <p:ph type="ftr" sz="quarter" idx="11"/>
          </p:nvPr>
        </p:nvSpPr>
        <p:spPr/>
        <p:txBody>
          <a:bodyPr/>
          <a:lstStyle/>
          <a:p>
            <a:r>
              <a:rPr lang="nl-NL"/>
              <a:t>Trainen op basis van hartslagzones.</a:t>
            </a:r>
          </a:p>
        </p:txBody>
      </p:sp>
      <p:sp>
        <p:nvSpPr>
          <p:cNvPr id="12" name="Rechthoek 11"/>
          <p:cNvSpPr/>
          <p:nvPr/>
        </p:nvSpPr>
        <p:spPr>
          <a:xfrm>
            <a:off x="1857356" y="4714884"/>
            <a:ext cx="3339119" cy="369332"/>
          </a:xfrm>
          <a:prstGeom prst="rect">
            <a:avLst/>
          </a:prstGeom>
        </p:spPr>
        <p:txBody>
          <a:bodyPr wrap="none">
            <a:spAutoFit/>
          </a:bodyPr>
          <a:lstStyle/>
          <a:p>
            <a:r>
              <a:rPr lang="nl-NL" b="1" dirty="0"/>
              <a:t>Slavendrijver of trainingsmaatje?</a:t>
            </a:r>
            <a:endParaRPr lang="nl-NL" dirty="0"/>
          </a:p>
        </p:txBody>
      </p:sp>
      <p:pic>
        <p:nvPicPr>
          <p:cNvPr id="3" name="Afbeelding 2">
            <a:extLst>
              <a:ext uri="{FF2B5EF4-FFF2-40B4-BE49-F238E27FC236}">
                <a16:creationId xmlns:a16="http://schemas.microsoft.com/office/drawing/2014/main" id="{0C6271D3-91E7-41CD-B963-C2F4A846A3CE}"/>
              </a:ext>
            </a:extLst>
          </p:cNvPr>
          <p:cNvPicPr>
            <a:picLocks noChangeAspect="1"/>
          </p:cNvPicPr>
          <p:nvPr/>
        </p:nvPicPr>
        <p:blipFill>
          <a:blip r:embed="rId3"/>
          <a:stretch>
            <a:fillRect/>
          </a:stretch>
        </p:blipFill>
        <p:spPr>
          <a:xfrm>
            <a:off x="5635753" y="3575988"/>
            <a:ext cx="2895600" cy="1930400"/>
          </a:xfrm>
          <a:prstGeom prst="rect">
            <a:avLst/>
          </a:prstGeo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912649F-473D-4E6E-8A86-50E8587D9182}"/>
              </a:ext>
            </a:extLst>
          </p:cNvPr>
          <p:cNvSpPr>
            <a:spLocks noGrp="1"/>
          </p:cNvSpPr>
          <p:nvPr>
            <p:ph type="dt" sz="half" idx="10"/>
          </p:nvPr>
        </p:nvSpPr>
        <p:spPr/>
        <p:txBody>
          <a:bodyPr/>
          <a:lstStyle/>
          <a:p>
            <a:fld id="{FF922E5E-5A52-414D-9F89-FF66878F4C1E}" type="datetime1">
              <a:rPr lang="nl-NL" smtClean="0"/>
              <a:pPr/>
              <a:t>14-11-2019</a:t>
            </a:fld>
            <a:endParaRPr lang="nl-NL" dirty="0"/>
          </a:p>
        </p:txBody>
      </p:sp>
      <p:sp>
        <p:nvSpPr>
          <p:cNvPr id="3" name="Tijdelijke aanduiding voor voettekst 2">
            <a:extLst>
              <a:ext uri="{FF2B5EF4-FFF2-40B4-BE49-F238E27FC236}">
                <a16:creationId xmlns:a16="http://schemas.microsoft.com/office/drawing/2014/main" id="{BB47E964-7E91-4132-90E0-0636ED55D69F}"/>
              </a:ext>
            </a:extLst>
          </p:cNvPr>
          <p:cNvSpPr>
            <a:spLocks noGrp="1"/>
          </p:cNvSpPr>
          <p:nvPr>
            <p:ph type="ftr" sz="quarter" idx="11"/>
          </p:nvPr>
        </p:nvSpPr>
        <p:spPr/>
        <p:txBody>
          <a:bodyPr/>
          <a:lstStyle/>
          <a:p>
            <a:r>
              <a:rPr lang="nl-NL"/>
              <a:t>Trainen op basis van hartslagzones.</a:t>
            </a:r>
            <a:endParaRPr lang="nl-NL" dirty="0"/>
          </a:p>
        </p:txBody>
      </p:sp>
      <p:sp>
        <p:nvSpPr>
          <p:cNvPr id="7" name="Tekstvak 6">
            <a:extLst>
              <a:ext uri="{FF2B5EF4-FFF2-40B4-BE49-F238E27FC236}">
                <a16:creationId xmlns:a16="http://schemas.microsoft.com/office/drawing/2014/main" id="{F9D4E4F7-899A-41CE-8BAC-960709B6BEDD}"/>
              </a:ext>
            </a:extLst>
          </p:cNvPr>
          <p:cNvSpPr txBox="1"/>
          <p:nvPr/>
        </p:nvSpPr>
        <p:spPr>
          <a:xfrm>
            <a:off x="1043608" y="188640"/>
            <a:ext cx="7632848" cy="1200329"/>
          </a:xfrm>
          <a:prstGeom prst="rect">
            <a:avLst/>
          </a:prstGeom>
          <a:noFill/>
        </p:spPr>
        <p:txBody>
          <a:bodyPr wrap="square" rtlCol="0">
            <a:spAutoFit/>
          </a:bodyPr>
          <a:lstStyle/>
          <a:p>
            <a:pPr algn="ctr"/>
            <a:r>
              <a:rPr lang="nl-NL" sz="2400" b="1" dirty="0"/>
              <a:t>Je  maximale zuurstofopname per kg/lichaamsgewicht is een referentie waarde voor je conditie.</a:t>
            </a:r>
          </a:p>
          <a:p>
            <a:pPr algn="ctr"/>
            <a:r>
              <a:rPr lang="nl-NL" sz="2400" b="1" dirty="0">
                <a:hlinkClick r:id="rId2" action="ppaction://hlinkfile"/>
              </a:rPr>
              <a:t>VO2max.</a:t>
            </a:r>
            <a:endParaRPr lang="nl-NL" sz="2400" b="1" dirty="0"/>
          </a:p>
        </p:txBody>
      </p:sp>
      <p:pic>
        <p:nvPicPr>
          <p:cNvPr id="10" name="Afbeelding 9" descr="Afbeelding met spel&#10;&#10;Automatisch gegenereerde beschrijving">
            <a:extLst>
              <a:ext uri="{FF2B5EF4-FFF2-40B4-BE49-F238E27FC236}">
                <a16:creationId xmlns:a16="http://schemas.microsoft.com/office/drawing/2014/main" id="{F949731A-7528-4421-9131-458516C19C09}"/>
              </a:ext>
            </a:extLst>
          </p:cNvPr>
          <p:cNvPicPr>
            <a:picLocks noChangeAspect="1"/>
          </p:cNvPicPr>
          <p:nvPr/>
        </p:nvPicPr>
        <p:blipFill rotWithShape="1">
          <a:blip r:embed="rId3">
            <a:extLst>
              <a:ext uri="{28A0092B-C50C-407E-A947-70E740481C1C}">
                <a14:useLocalDpi xmlns:a14="http://schemas.microsoft.com/office/drawing/2010/main" val="0"/>
              </a:ext>
            </a:extLst>
          </a:blip>
          <a:srcRect b="6722"/>
          <a:stretch/>
        </p:blipFill>
        <p:spPr>
          <a:xfrm>
            <a:off x="1691680" y="1557438"/>
            <a:ext cx="4791457" cy="4630442"/>
          </a:xfrm>
          <a:prstGeom prst="rect">
            <a:avLst/>
          </a:prstGeom>
        </p:spPr>
      </p:pic>
      <p:sp>
        <p:nvSpPr>
          <p:cNvPr id="4" name="Tekstvak 3">
            <a:extLst>
              <a:ext uri="{FF2B5EF4-FFF2-40B4-BE49-F238E27FC236}">
                <a16:creationId xmlns:a16="http://schemas.microsoft.com/office/drawing/2014/main" id="{B9723B36-4C90-4C66-82A6-C098D534B175}"/>
              </a:ext>
            </a:extLst>
          </p:cNvPr>
          <p:cNvSpPr txBox="1"/>
          <p:nvPr/>
        </p:nvSpPr>
        <p:spPr>
          <a:xfrm>
            <a:off x="7020272" y="2708920"/>
            <a:ext cx="1368152" cy="923330"/>
          </a:xfrm>
          <a:prstGeom prst="rect">
            <a:avLst/>
          </a:prstGeom>
          <a:noFill/>
        </p:spPr>
        <p:txBody>
          <a:bodyPr wrap="square" rtlCol="0">
            <a:spAutoFit/>
          </a:bodyPr>
          <a:lstStyle/>
          <a:p>
            <a:r>
              <a:rPr lang="nl-NL" b="1" dirty="0"/>
              <a:t>VO2Max???</a:t>
            </a:r>
          </a:p>
          <a:p>
            <a:r>
              <a:rPr lang="nl-NL" b="1" dirty="0"/>
              <a:t>O2?</a:t>
            </a:r>
          </a:p>
          <a:p>
            <a:r>
              <a:rPr lang="nl-NL" b="1" dirty="0"/>
              <a:t>CO2?</a:t>
            </a:r>
          </a:p>
        </p:txBody>
      </p:sp>
    </p:spTree>
    <p:extLst>
      <p:ext uri="{BB962C8B-B14F-4D97-AF65-F5344CB8AC3E}">
        <p14:creationId xmlns:p14="http://schemas.microsoft.com/office/powerpoint/2010/main" val="354622377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642918"/>
            <a:ext cx="8358214" cy="642942"/>
          </a:xfrm>
        </p:spPr>
        <p:txBody>
          <a:bodyPr>
            <a:normAutofit fontScale="90000"/>
          </a:bodyPr>
          <a:lstStyle/>
          <a:p>
            <a:r>
              <a:rPr lang="nl-NL" dirty="0"/>
              <a:t>Trainen op basis van hartslagzones </a:t>
            </a:r>
            <a:br>
              <a:rPr lang="nl-NL" dirty="0"/>
            </a:br>
            <a:endParaRPr lang="nl-NL" dirty="0"/>
          </a:p>
        </p:txBody>
      </p:sp>
      <p:pic>
        <p:nvPicPr>
          <p:cNvPr id="11" name="Afbeelding 10" descr="logo voor op shirt.jpg"/>
          <p:cNvPicPr>
            <a:picLocks noChangeAspect="1"/>
          </p:cNvPicPr>
          <p:nvPr/>
        </p:nvPicPr>
        <p:blipFill>
          <a:blip r:embed="rId2" cstate="print"/>
          <a:stretch>
            <a:fillRect/>
          </a:stretch>
        </p:blipFill>
        <p:spPr>
          <a:xfrm>
            <a:off x="6444208" y="5981702"/>
            <a:ext cx="1620975" cy="557210"/>
          </a:xfrm>
          <a:prstGeom prst="rect">
            <a:avLst/>
          </a:prstGeom>
          <a:ln w="19050">
            <a:solidFill>
              <a:schemeClr val="tx2">
                <a:lumMod val="75000"/>
              </a:schemeClr>
            </a:solidFill>
          </a:ln>
        </p:spPr>
      </p:pic>
      <p:sp>
        <p:nvSpPr>
          <p:cNvPr id="8" name="Tekstvak 7"/>
          <p:cNvSpPr txBox="1"/>
          <p:nvPr/>
        </p:nvSpPr>
        <p:spPr>
          <a:xfrm>
            <a:off x="857224" y="285728"/>
            <a:ext cx="7572428" cy="584775"/>
          </a:xfrm>
          <a:prstGeom prst="rect">
            <a:avLst/>
          </a:prstGeom>
          <a:noFill/>
        </p:spPr>
        <p:txBody>
          <a:bodyPr wrap="square" rtlCol="0">
            <a:spAutoFit/>
          </a:bodyPr>
          <a:lstStyle/>
          <a:p>
            <a:pPr algn="ctr"/>
            <a:r>
              <a:rPr lang="nl-NL" sz="3200" b="1" dirty="0"/>
              <a:t>Vragen: </a:t>
            </a:r>
          </a:p>
        </p:txBody>
      </p:sp>
      <p:sp>
        <p:nvSpPr>
          <p:cNvPr id="10" name="Tekstvak 9"/>
          <p:cNvSpPr txBox="1"/>
          <p:nvPr/>
        </p:nvSpPr>
        <p:spPr>
          <a:xfrm>
            <a:off x="571472" y="1285860"/>
            <a:ext cx="8001056" cy="584775"/>
          </a:xfrm>
          <a:prstGeom prst="rect">
            <a:avLst/>
          </a:prstGeom>
          <a:noFill/>
        </p:spPr>
        <p:txBody>
          <a:bodyPr wrap="square" rtlCol="0">
            <a:spAutoFit/>
          </a:bodyPr>
          <a:lstStyle/>
          <a:p>
            <a:r>
              <a:rPr lang="nl-NL" sz="3200" b="1" dirty="0"/>
              <a:t>Wie kent zijn maximale hartslag ?</a:t>
            </a:r>
          </a:p>
        </p:txBody>
      </p:sp>
      <p:sp>
        <p:nvSpPr>
          <p:cNvPr id="13" name="Tekstvak 12"/>
          <p:cNvSpPr txBox="1"/>
          <p:nvPr/>
        </p:nvSpPr>
        <p:spPr>
          <a:xfrm>
            <a:off x="571440" y="2056799"/>
            <a:ext cx="8143932" cy="584775"/>
          </a:xfrm>
          <a:prstGeom prst="rect">
            <a:avLst/>
          </a:prstGeom>
          <a:noFill/>
        </p:spPr>
        <p:txBody>
          <a:bodyPr wrap="square" rtlCol="0">
            <a:spAutoFit/>
          </a:bodyPr>
          <a:lstStyle/>
          <a:p>
            <a:r>
              <a:rPr lang="nl-NL" sz="3200" b="1" dirty="0"/>
              <a:t>Wie kent zijn hartslag in rust?</a:t>
            </a:r>
          </a:p>
        </p:txBody>
      </p:sp>
      <p:sp>
        <p:nvSpPr>
          <p:cNvPr id="14" name="Tekstvak 13"/>
          <p:cNvSpPr txBox="1"/>
          <p:nvPr/>
        </p:nvSpPr>
        <p:spPr>
          <a:xfrm>
            <a:off x="575276" y="2851291"/>
            <a:ext cx="8072494" cy="584775"/>
          </a:xfrm>
          <a:prstGeom prst="rect">
            <a:avLst/>
          </a:prstGeom>
          <a:noFill/>
        </p:spPr>
        <p:txBody>
          <a:bodyPr wrap="square" rtlCol="0">
            <a:spAutoFit/>
          </a:bodyPr>
          <a:lstStyle/>
          <a:p>
            <a:r>
              <a:rPr lang="nl-NL" sz="3200" b="1" dirty="0"/>
              <a:t>Is je maximale hartslag trainbaar ?</a:t>
            </a:r>
          </a:p>
        </p:txBody>
      </p:sp>
      <p:sp>
        <p:nvSpPr>
          <p:cNvPr id="15" name="Tekstvak 14"/>
          <p:cNvSpPr txBox="1"/>
          <p:nvPr/>
        </p:nvSpPr>
        <p:spPr>
          <a:xfrm>
            <a:off x="630093" y="3693551"/>
            <a:ext cx="8072494" cy="584775"/>
          </a:xfrm>
          <a:prstGeom prst="rect">
            <a:avLst/>
          </a:prstGeom>
          <a:noFill/>
        </p:spPr>
        <p:txBody>
          <a:bodyPr wrap="square" rtlCol="0">
            <a:spAutoFit/>
          </a:bodyPr>
          <a:lstStyle/>
          <a:p>
            <a:r>
              <a:rPr lang="nl-NL" sz="3200" b="1" dirty="0"/>
              <a:t>Is je rusthartslag trainbaar ?</a:t>
            </a:r>
          </a:p>
        </p:txBody>
      </p:sp>
      <p:sp>
        <p:nvSpPr>
          <p:cNvPr id="16" name="Tekstvak 15"/>
          <p:cNvSpPr txBox="1"/>
          <p:nvPr/>
        </p:nvSpPr>
        <p:spPr>
          <a:xfrm>
            <a:off x="630093" y="4597852"/>
            <a:ext cx="8072494" cy="584775"/>
          </a:xfrm>
          <a:prstGeom prst="rect">
            <a:avLst/>
          </a:prstGeom>
          <a:noFill/>
        </p:spPr>
        <p:txBody>
          <a:bodyPr wrap="square" rtlCol="0">
            <a:spAutoFit/>
          </a:bodyPr>
          <a:lstStyle/>
          <a:p>
            <a:r>
              <a:rPr lang="nl-NL" sz="3200" b="1" dirty="0"/>
              <a:t>Is de hartslag onderling te vergelijken? </a:t>
            </a:r>
          </a:p>
        </p:txBody>
      </p:sp>
      <p:sp>
        <p:nvSpPr>
          <p:cNvPr id="19" name="Tijdelijke aanduiding voor datum 18"/>
          <p:cNvSpPr>
            <a:spLocks noGrp="1"/>
          </p:cNvSpPr>
          <p:nvPr>
            <p:ph type="dt" sz="half" idx="10"/>
          </p:nvPr>
        </p:nvSpPr>
        <p:spPr/>
        <p:txBody>
          <a:bodyPr/>
          <a:lstStyle/>
          <a:p>
            <a:fld id="{C356EC5E-C41A-4981-A6EF-0A775088E4FF}" type="datetime1">
              <a:rPr lang="nl-NL" smtClean="0"/>
              <a:pPr/>
              <a:t>14-11-2019</a:t>
            </a:fld>
            <a:endParaRPr lang="nl-NL"/>
          </a:p>
        </p:txBody>
      </p:sp>
      <p:sp>
        <p:nvSpPr>
          <p:cNvPr id="20" name="Tijdelijke aanduiding voor voettekst 19"/>
          <p:cNvSpPr>
            <a:spLocks noGrp="1"/>
          </p:cNvSpPr>
          <p:nvPr>
            <p:ph type="ftr" sz="quarter" idx="11"/>
          </p:nvPr>
        </p:nvSpPr>
        <p:spPr/>
        <p:txBody>
          <a:bodyPr/>
          <a:lstStyle/>
          <a:p>
            <a:r>
              <a:rPr lang="nl-NL"/>
              <a:t>Trainen op basis van hartslagzones.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0" fill="hold"/>
                                        <p:tgtEl>
                                          <p:spTgt spid="10"/>
                                        </p:tgtEl>
                                        <p:attrNameLst>
                                          <p:attrName>ppt_x</p:attrName>
                                        </p:attrNameLst>
                                      </p:cBhvr>
                                      <p:tavLst>
                                        <p:tav tm="0">
                                          <p:val>
                                            <p:strVal val="0-#ppt_w/2"/>
                                          </p:val>
                                        </p:tav>
                                        <p:tav tm="100000">
                                          <p:val>
                                            <p:strVal val="#ppt_x"/>
                                          </p:val>
                                        </p:tav>
                                      </p:tavLst>
                                    </p:anim>
                                    <p:anim calcmode="lin" valueType="num">
                                      <p:cBhvr additive="base">
                                        <p:cTn id="8" dur="5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0" fill="hold"/>
                                        <p:tgtEl>
                                          <p:spTgt spid="13"/>
                                        </p:tgtEl>
                                        <p:attrNameLst>
                                          <p:attrName>ppt_x</p:attrName>
                                        </p:attrNameLst>
                                      </p:cBhvr>
                                      <p:tavLst>
                                        <p:tav tm="0">
                                          <p:val>
                                            <p:strVal val="0-#ppt_w/2"/>
                                          </p:val>
                                        </p:tav>
                                        <p:tav tm="100000">
                                          <p:val>
                                            <p:strVal val="#ppt_x"/>
                                          </p:val>
                                        </p:tav>
                                      </p:tavLst>
                                    </p:anim>
                                    <p:anim calcmode="lin" valueType="num">
                                      <p:cBhvr additive="base">
                                        <p:cTn id="14" dur="5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0" fill="hold"/>
                                        <p:tgtEl>
                                          <p:spTgt spid="14"/>
                                        </p:tgtEl>
                                        <p:attrNameLst>
                                          <p:attrName>ppt_x</p:attrName>
                                        </p:attrNameLst>
                                      </p:cBhvr>
                                      <p:tavLst>
                                        <p:tav tm="0">
                                          <p:val>
                                            <p:strVal val="0-#ppt_w/2"/>
                                          </p:val>
                                        </p:tav>
                                        <p:tav tm="100000">
                                          <p:val>
                                            <p:strVal val="#ppt_x"/>
                                          </p:val>
                                        </p:tav>
                                      </p:tavLst>
                                    </p:anim>
                                    <p:anim calcmode="lin" valueType="num">
                                      <p:cBhvr additive="base">
                                        <p:cTn id="20" dur="5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0" fill="hold"/>
                                        <p:tgtEl>
                                          <p:spTgt spid="15"/>
                                        </p:tgtEl>
                                        <p:attrNameLst>
                                          <p:attrName>ppt_x</p:attrName>
                                        </p:attrNameLst>
                                      </p:cBhvr>
                                      <p:tavLst>
                                        <p:tav tm="0">
                                          <p:val>
                                            <p:strVal val="0-#ppt_w/2"/>
                                          </p:val>
                                        </p:tav>
                                        <p:tav tm="100000">
                                          <p:val>
                                            <p:strVal val="#ppt_x"/>
                                          </p:val>
                                        </p:tav>
                                      </p:tavLst>
                                    </p:anim>
                                    <p:anim calcmode="lin" valueType="num">
                                      <p:cBhvr additive="base">
                                        <p:cTn id="26" dur="5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0" fill="hold"/>
                                        <p:tgtEl>
                                          <p:spTgt spid="16"/>
                                        </p:tgtEl>
                                        <p:attrNameLst>
                                          <p:attrName>ppt_x</p:attrName>
                                        </p:attrNameLst>
                                      </p:cBhvr>
                                      <p:tavLst>
                                        <p:tav tm="0">
                                          <p:val>
                                            <p:strVal val="0-#ppt_w/2"/>
                                          </p:val>
                                        </p:tav>
                                        <p:tav tm="100000">
                                          <p:val>
                                            <p:strVal val="#ppt_x"/>
                                          </p:val>
                                        </p:tav>
                                      </p:tavLst>
                                    </p:anim>
                                    <p:anim calcmode="lin" valueType="num">
                                      <p:cBhvr additive="base">
                                        <p:cTn id="32" dur="5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642918"/>
            <a:ext cx="8358214" cy="642942"/>
          </a:xfrm>
        </p:spPr>
        <p:txBody>
          <a:bodyPr>
            <a:normAutofit fontScale="90000"/>
          </a:bodyPr>
          <a:lstStyle/>
          <a:p>
            <a:r>
              <a:rPr lang="nl-NL" dirty="0"/>
              <a:t>Trainen op basis van hartslagzones </a:t>
            </a:r>
            <a:br>
              <a:rPr lang="nl-NL" dirty="0"/>
            </a:br>
            <a:endParaRPr lang="nl-NL" dirty="0"/>
          </a:p>
        </p:txBody>
      </p:sp>
      <p:pic>
        <p:nvPicPr>
          <p:cNvPr id="1026" name="Picture 2"/>
          <p:cNvPicPr>
            <a:picLocks noChangeAspect="1" noChangeArrowheads="1"/>
          </p:cNvPicPr>
          <p:nvPr/>
        </p:nvPicPr>
        <p:blipFill>
          <a:blip r:embed="rId3" cstate="print"/>
          <a:srcRect/>
          <a:stretch>
            <a:fillRect/>
          </a:stretch>
        </p:blipFill>
        <p:spPr bwMode="auto">
          <a:xfrm>
            <a:off x="428597" y="5968589"/>
            <a:ext cx="3500461" cy="429476"/>
          </a:xfrm>
          <a:prstGeom prst="rect">
            <a:avLst/>
          </a:prstGeom>
          <a:noFill/>
          <a:ln w="22225" cmpd="sng">
            <a:solidFill>
              <a:srgbClr val="92D050"/>
            </a:solidFill>
            <a:miter lim="800000"/>
            <a:headEnd/>
            <a:tailEnd/>
          </a:ln>
          <a:effectLst/>
        </p:spPr>
      </p:pic>
      <p:pic>
        <p:nvPicPr>
          <p:cNvPr id="11" name="Afbeelding 10" descr="logo voor op shirt.jpg"/>
          <p:cNvPicPr>
            <a:picLocks noChangeAspect="1"/>
          </p:cNvPicPr>
          <p:nvPr/>
        </p:nvPicPr>
        <p:blipFill>
          <a:blip r:embed="rId4" cstate="print"/>
          <a:stretch>
            <a:fillRect/>
          </a:stretch>
        </p:blipFill>
        <p:spPr>
          <a:xfrm>
            <a:off x="7143768" y="6000768"/>
            <a:ext cx="1620975" cy="557210"/>
          </a:xfrm>
          <a:prstGeom prst="rect">
            <a:avLst/>
          </a:prstGeom>
          <a:ln w="19050">
            <a:solidFill>
              <a:schemeClr val="tx2">
                <a:lumMod val="75000"/>
              </a:schemeClr>
            </a:solidFill>
          </a:ln>
        </p:spPr>
      </p:pic>
      <p:pic>
        <p:nvPicPr>
          <p:cNvPr id="5" name="Picture 2" descr="4817C68F"/>
          <p:cNvPicPr>
            <a:picLocks noChangeAspect="1" noChangeArrowheads="1"/>
          </p:cNvPicPr>
          <p:nvPr/>
        </p:nvPicPr>
        <p:blipFill>
          <a:blip r:embed="rId5" cstate="print">
            <a:lum bright="58000" contrast="-64000"/>
          </a:blip>
          <a:srcRect/>
          <a:stretch>
            <a:fillRect/>
          </a:stretch>
        </p:blipFill>
        <p:spPr bwMode="auto">
          <a:xfrm>
            <a:off x="0" y="0"/>
            <a:ext cx="9144000" cy="6858000"/>
          </a:xfrm>
          <a:prstGeom prst="rect">
            <a:avLst/>
          </a:prstGeom>
          <a:noFill/>
          <a:ln w="9525">
            <a:noFill/>
            <a:miter lim="800000"/>
            <a:headEnd/>
            <a:tailEnd/>
          </a:ln>
        </p:spPr>
      </p:pic>
      <p:sp>
        <p:nvSpPr>
          <p:cNvPr id="17" name="Text Box 4"/>
          <p:cNvSpPr txBox="1">
            <a:spLocks noChangeArrowheads="1"/>
          </p:cNvSpPr>
          <p:nvPr/>
        </p:nvSpPr>
        <p:spPr bwMode="auto">
          <a:xfrm>
            <a:off x="539750" y="836613"/>
            <a:ext cx="8064500" cy="5478423"/>
          </a:xfrm>
          <a:prstGeom prst="rect">
            <a:avLst/>
          </a:prstGeom>
          <a:noFill/>
          <a:ln w="9525">
            <a:noFill/>
            <a:miter lim="800000"/>
            <a:headEnd/>
            <a:tailEnd/>
          </a:ln>
        </p:spPr>
        <p:txBody>
          <a:bodyPr wrap="square">
            <a:spAutoFit/>
          </a:bodyPr>
          <a:lstStyle/>
          <a:p>
            <a:pPr algn="ctr">
              <a:spcBef>
                <a:spcPct val="50000"/>
              </a:spcBef>
            </a:pPr>
            <a:r>
              <a:rPr lang="nl-NL" sz="4400" dirty="0"/>
              <a:t>Rust hartslag.</a:t>
            </a:r>
          </a:p>
          <a:p>
            <a:pPr>
              <a:spcBef>
                <a:spcPct val="50000"/>
              </a:spcBef>
              <a:buFontTx/>
              <a:buChar char="•"/>
            </a:pPr>
            <a:r>
              <a:rPr lang="nl-NL" sz="2800" b="1" dirty="0"/>
              <a:t>Is trainbaar door aërobe belasting:</a:t>
            </a:r>
          </a:p>
          <a:p>
            <a:pPr lvl="1">
              <a:spcBef>
                <a:spcPct val="50000"/>
              </a:spcBef>
              <a:buFontTx/>
              <a:buChar char="•"/>
            </a:pPr>
            <a:r>
              <a:rPr lang="nl-NL" sz="2800" b="1" dirty="0"/>
              <a:t>hardlopen, fietsen, fitness.</a:t>
            </a:r>
          </a:p>
          <a:p>
            <a:pPr>
              <a:spcBef>
                <a:spcPct val="50000"/>
              </a:spcBef>
              <a:buFontTx/>
              <a:buChar char="•"/>
            </a:pPr>
            <a:r>
              <a:rPr lang="nl-NL" sz="2800" b="1" dirty="0"/>
              <a:t>Regelmatige controle, voor het opstaan.</a:t>
            </a:r>
          </a:p>
          <a:p>
            <a:pPr>
              <a:spcBef>
                <a:spcPct val="50000"/>
              </a:spcBef>
              <a:buFontTx/>
              <a:buChar char="•"/>
            </a:pPr>
            <a:r>
              <a:rPr lang="nl-NL" sz="2800" b="1" dirty="0"/>
              <a:t>Een afwijkende rusthartslag van ± 6 slagen, kan                   </a:t>
            </a:r>
          </a:p>
          <a:p>
            <a:pPr>
              <a:spcBef>
                <a:spcPct val="50000"/>
              </a:spcBef>
            </a:pPr>
            <a:r>
              <a:rPr lang="nl-NL" sz="2800" dirty="0"/>
              <a:t>  </a:t>
            </a:r>
            <a:r>
              <a:rPr lang="nl-NL" sz="2800" b="1" dirty="0"/>
              <a:t>duiden op overbelasting,ziekte ed.</a:t>
            </a:r>
          </a:p>
          <a:p>
            <a:pPr>
              <a:spcBef>
                <a:spcPct val="50000"/>
              </a:spcBef>
              <a:buFontTx/>
              <a:buChar char="•"/>
            </a:pPr>
            <a:endParaRPr lang="nl-NL" sz="2800" dirty="0"/>
          </a:p>
          <a:p>
            <a:pPr>
              <a:spcBef>
                <a:spcPct val="50000"/>
              </a:spcBef>
            </a:pPr>
            <a:endParaRPr lang="nl-NL" dirty="0"/>
          </a:p>
          <a:p>
            <a:pPr>
              <a:spcBef>
                <a:spcPct val="50000"/>
              </a:spcBef>
            </a:pPr>
            <a:endParaRPr lang="nl-NL" dirty="0"/>
          </a:p>
        </p:txBody>
      </p:sp>
      <p:pic>
        <p:nvPicPr>
          <p:cNvPr id="19" name="Afbeelding 18" descr="logo voor op shirt.jpg"/>
          <p:cNvPicPr>
            <a:picLocks noChangeAspect="1"/>
          </p:cNvPicPr>
          <p:nvPr/>
        </p:nvPicPr>
        <p:blipFill>
          <a:blip r:embed="rId4" cstate="print"/>
          <a:stretch>
            <a:fillRect/>
          </a:stretch>
        </p:blipFill>
        <p:spPr>
          <a:xfrm>
            <a:off x="7296168" y="6153168"/>
            <a:ext cx="1620975" cy="557210"/>
          </a:xfrm>
          <a:prstGeom prst="rect">
            <a:avLst/>
          </a:prstGeom>
          <a:ln w="19050">
            <a:solidFill>
              <a:schemeClr val="tx2">
                <a:lumMod val="75000"/>
              </a:schemeClr>
            </a:solidFill>
          </a:ln>
        </p:spPr>
      </p:pic>
      <p:sp>
        <p:nvSpPr>
          <p:cNvPr id="9" name="Tijdelijke aanduiding voor datum 8"/>
          <p:cNvSpPr>
            <a:spLocks noGrp="1"/>
          </p:cNvSpPr>
          <p:nvPr>
            <p:ph type="dt" sz="half" idx="10"/>
          </p:nvPr>
        </p:nvSpPr>
        <p:spPr/>
        <p:txBody>
          <a:bodyPr/>
          <a:lstStyle/>
          <a:p>
            <a:fld id="{4DD77E0B-7473-4FC2-AA8F-5F793D9C845F}" type="datetime1">
              <a:rPr lang="nl-NL" smtClean="0"/>
              <a:pPr/>
              <a:t>14-11-2019</a:t>
            </a:fld>
            <a:endParaRPr lang="nl-NL"/>
          </a:p>
        </p:txBody>
      </p:sp>
      <p:sp>
        <p:nvSpPr>
          <p:cNvPr id="10" name="Tijdelijke aanduiding voor voettekst 9"/>
          <p:cNvSpPr>
            <a:spLocks noGrp="1"/>
          </p:cNvSpPr>
          <p:nvPr>
            <p:ph type="ftr" sz="quarter" idx="11"/>
          </p:nvPr>
        </p:nvSpPr>
        <p:spPr/>
        <p:txBody>
          <a:bodyPr/>
          <a:lstStyle/>
          <a:p>
            <a:r>
              <a:rPr lang="nl-NL"/>
              <a:t>Trainen op basis van hartslagzones.</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642918"/>
            <a:ext cx="8358214" cy="642942"/>
          </a:xfrm>
        </p:spPr>
        <p:txBody>
          <a:bodyPr>
            <a:normAutofit fontScale="90000"/>
          </a:bodyPr>
          <a:lstStyle/>
          <a:p>
            <a:r>
              <a:rPr lang="nl-NL" dirty="0"/>
              <a:t>Trainen op basis van hartslagzones </a:t>
            </a:r>
            <a:br>
              <a:rPr lang="nl-NL" dirty="0"/>
            </a:br>
            <a:endParaRPr lang="nl-NL" dirty="0"/>
          </a:p>
        </p:txBody>
      </p:sp>
      <p:pic>
        <p:nvPicPr>
          <p:cNvPr id="1026" name="Picture 2"/>
          <p:cNvPicPr>
            <a:picLocks noChangeAspect="1" noChangeArrowheads="1"/>
          </p:cNvPicPr>
          <p:nvPr/>
        </p:nvPicPr>
        <p:blipFill>
          <a:blip r:embed="rId2" cstate="print"/>
          <a:srcRect/>
          <a:stretch>
            <a:fillRect/>
          </a:stretch>
        </p:blipFill>
        <p:spPr bwMode="auto">
          <a:xfrm>
            <a:off x="428597" y="5968589"/>
            <a:ext cx="3500461" cy="429476"/>
          </a:xfrm>
          <a:prstGeom prst="rect">
            <a:avLst/>
          </a:prstGeom>
          <a:noFill/>
          <a:ln w="22225" cmpd="sng">
            <a:solidFill>
              <a:srgbClr val="92D050"/>
            </a:solidFill>
            <a:miter lim="800000"/>
            <a:headEnd/>
            <a:tailEnd/>
          </a:ln>
          <a:effectLst/>
        </p:spPr>
      </p:pic>
      <p:pic>
        <p:nvPicPr>
          <p:cNvPr id="11" name="Afbeelding 10" descr="logo voor op shirt.jpg"/>
          <p:cNvPicPr>
            <a:picLocks noChangeAspect="1"/>
          </p:cNvPicPr>
          <p:nvPr/>
        </p:nvPicPr>
        <p:blipFill>
          <a:blip r:embed="rId3" cstate="print"/>
          <a:stretch>
            <a:fillRect/>
          </a:stretch>
        </p:blipFill>
        <p:spPr>
          <a:xfrm>
            <a:off x="7143768" y="6000768"/>
            <a:ext cx="1620975" cy="557210"/>
          </a:xfrm>
          <a:prstGeom prst="rect">
            <a:avLst/>
          </a:prstGeom>
          <a:ln w="19050">
            <a:solidFill>
              <a:schemeClr val="tx2">
                <a:lumMod val="75000"/>
              </a:schemeClr>
            </a:solidFill>
          </a:ln>
        </p:spPr>
      </p:pic>
      <p:pic>
        <p:nvPicPr>
          <p:cNvPr id="5" name="Picture 2" descr="4817C68F"/>
          <p:cNvPicPr>
            <a:picLocks noChangeAspect="1" noChangeArrowheads="1"/>
          </p:cNvPicPr>
          <p:nvPr/>
        </p:nvPicPr>
        <p:blipFill>
          <a:blip r:embed="rId4" cstate="print">
            <a:lum bright="58000" contrast="-64000"/>
          </a:blip>
          <a:srcRect/>
          <a:stretch>
            <a:fillRect/>
          </a:stretch>
        </p:blipFill>
        <p:spPr bwMode="auto">
          <a:xfrm>
            <a:off x="0" y="0"/>
            <a:ext cx="9144000" cy="6858000"/>
          </a:xfrm>
          <a:prstGeom prst="rect">
            <a:avLst/>
          </a:prstGeom>
          <a:noFill/>
          <a:ln w="9525">
            <a:noFill/>
            <a:miter lim="800000"/>
            <a:headEnd/>
            <a:tailEnd/>
          </a:ln>
        </p:spPr>
      </p:pic>
      <p:pic>
        <p:nvPicPr>
          <p:cNvPr id="3" name="Afbeelding 2">
            <a:extLst>
              <a:ext uri="{FF2B5EF4-FFF2-40B4-BE49-F238E27FC236}">
                <a16:creationId xmlns:a16="http://schemas.microsoft.com/office/drawing/2014/main" id="{6A550500-60AD-4AC3-B21B-69EB7C127DA8}"/>
              </a:ext>
            </a:extLst>
          </p:cNvPr>
          <p:cNvPicPr>
            <a:picLocks noChangeAspect="1"/>
          </p:cNvPicPr>
          <p:nvPr/>
        </p:nvPicPr>
        <p:blipFill>
          <a:blip r:embed="rId5"/>
          <a:stretch>
            <a:fillRect/>
          </a:stretch>
        </p:blipFill>
        <p:spPr>
          <a:xfrm>
            <a:off x="669853" y="1269973"/>
            <a:ext cx="8247290" cy="4670268"/>
          </a:xfrm>
          <a:prstGeom prst="rect">
            <a:avLst/>
          </a:prstGeom>
          <a:ln w="12700">
            <a:solidFill>
              <a:schemeClr val="tx1"/>
            </a:solidFill>
          </a:ln>
        </p:spPr>
      </p:pic>
      <p:cxnSp>
        <p:nvCxnSpPr>
          <p:cNvPr id="19" name="Rechte verbindingslijn met pijl 18"/>
          <p:cNvCxnSpPr>
            <a:cxnSpLocks/>
          </p:cNvCxnSpPr>
          <p:nvPr/>
        </p:nvCxnSpPr>
        <p:spPr>
          <a:xfrm>
            <a:off x="2339752" y="1738419"/>
            <a:ext cx="0" cy="270798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a:cxnSpLocks/>
          </p:cNvCxnSpPr>
          <p:nvPr/>
        </p:nvCxnSpPr>
        <p:spPr>
          <a:xfrm>
            <a:off x="3491880" y="1738418"/>
            <a:ext cx="0" cy="270798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 name="Afbeelding 22" descr="logo voor op shirt.jpg"/>
          <p:cNvPicPr>
            <a:picLocks noChangeAspect="1"/>
          </p:cNvPicPr>
          <p:nvPr/>
        </p:nvPicPr>
        <p:blipFill>
          <a:blip r:embed="rId3" cstate="print"/>
          <a:stretch>
            <a:fillRect/>
          </a:stretch>
        </p:blipFill>
        <p:spPr>
          <a:xfrm>
            <a:off x="7296168" y="6153168"/>
            <a:ext cx="1620975" cy="557210"/>
          </a:xfrm>
          <a:prstGeom prst="rect">
            <a:avLst/>
          </a:prstGeom>
          <a:ln w="19050">
            <a:solidFill>
              <a:schemeClr val="tx2">
                <a:lumMod val="75000"/>
              </a:schemeClr>
            </a:solidFill>
          </a:ln>
        </p:spPr>
      </p:pic>
      <p:sp>
        <p:nvSpPr>
          <p:cNvPr id="15" name="Tekstvak 14"/>
          <p:cNvSpPr txBox="1"/>
          <p:nvPr/>
        </p:nvSpPr>
        <p:spPr>
          <a:xfrm>
            <a:off x="785786" y="5643578"/>
            <a:ext cx="2143140" cy="246221"/>
          </a:xfrm>
          <a:prstGeom prst="rect">
            <a:avLst/>
          </a:prstGeom>
          <a:noFill/>
        </p:spPr>
        <p:txBody>
          <a:bodyPr wrap="square" rtlCol="0">
            <a:spAutoFit/>
          </a:bodyPr>
          <a:lstStyle/>
          <a:p>
            <a:r>
              <a:rPr lang="nl-NL" sz="1000" dirty="0"/>
              <a:t>Bron:Peter Janssen</a:t>
            </a:r>
          </a:p>
        </p:txBody>
      </p:sp>
      <p:sp>
        <p:nvSpPr>
          <p:cNvPr id="16" name="Tijdelijke aanduiding voor datum 15"/>
          <p:cNvSpPr>
            <a:spLocks noGrp="1"/>
          </p:cNvSpPr>
          <p:nvPr>
            <p:ph type="dt" sz="half" idx="10"/>
          </p:nvPr>
        </p:nvSpPr>
        <p:spPr/>
        <p:txBody>
          <a:bodyPr/>
          <a:lstStyle/>
          <a:p>
            <a:fld id="{98B4EA97-733B-4891-94B1-2172368F3409}" type="datetime1">
              <a:rPr lang="nl-NL" smtClean="0"/>
              <a:pPr/>
              <a:t>14-11-2019</a:t>
            </a:fld>
            <a:endParaRPr lang="nl-NL"/>
          </a:p>
        </p:txBody>
      </p:sp>
      <p:sp>
        <p:nvSpPr>
          <p:cNvPr id="17" name="Tijdelijke aanduiding voor voettekst 16"/>
          <p:cNvSpPr>
            <a:spLocks noGrp="1"/>
          </p:cNvSpPr>
          <p:nvPr>
            <p:ph type="ftr" sz="quarter" idx="11"/>
          </p:nvPr>
        </p:nvSpPr>
        <p:spPr/>
        <p:txBody>
          <a:bodyPr/>
          <a:lstStyle/>
          <a:p>
            <a:r>
              <a:rPr lang="nl-NL"/>
              <a:t>Trainen op basis van hartslagzones.</a:t>
            </a:r>
          </a:p>
        </p:txBody>
      </p:sp>
      <p:cxnSp>
        <p:nvCxnSpPr>
          <p:cNvPr id="14" name="Rechte verbindingslijn met pijl 13"/>
          <p:cNvCxnSpPr>
            <a:cxnSpLocks/>
          </p:cNvCxnSpPr>
          <p:nvPr/>
        </p:nvCxnSpPr>
        <p:spPr>
          <a:xfrm>
            <a:off x="5652121" y="1621295"/>
            <a:ext cx="0" cy="65557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5112663" y="4581128"/>
            <a:ext cx="2993992" cy="369332"/>
          </a:xfrm>
          <a:prstGeom prst="rect">
            <a:avLst/>
          </a:prstGeom>
          <a:noFill/>
        </p:spPr>
        <p:txBody>
          <a:bodyPr wrap="square" rtlCol="0">
            <a:spAutoFit/>
          </a:bodyPr>
          <a:lstStyle/>
          <a:p>
            <a:r>
              <a:rPr lang="nl-NL" b="1" dirty="0">
                <a:solidFill>
                  <a:srgbClr val="FF0000"/>
                </a:solidFill>
              </a:rPr>
              <a:t>Koorts: nooit trainen !</a:t>
            </a:r>
          </a:p>
        </p:txBody>
      </p:sp>
      <p:sp>
        <p:nvSpPr>
          <p:cNvPr id="24" name="Tekstvak 23">
            <a:extLst>
              <a:ext uri="{FF2B5EF4-FFF2-40B4-BE49-F238E27FC236}">
                <a16:creationId xmlns:a16="http://schemas.microsoft.com/office/drawing/2014/main" id="{5F74A309-360B-402B-BA52-729E7CE8B478}"/>
              </a:ext>
            </a:extLst>
          </p:cNvPr>
          <p:cNvSpPr txBox="1"/>
          <p:nvPr/>
        </p:nvSpPr>
        <p:spPr>
          <a:xfrm>
            <a:off x="457200" y="411318"/>
            <a:ext cx="8258172" cy="523220"/>
          </a:xfrm>
          <a:prstGeom prst="rect">
            <a:avLst/>
          </a:prstGeom>
          <a:noFill/>
        </p:spPr>
        <p:txBody>
          <a:bodyPr wrap="square" rtlCol="0">
            <a:spAutoFit/>
          </a:bodyPr>
          <a:lstStyle/>
          <a:p>
            <a:r>
              <a:rPr lang="nl-NL" sz="2800" b="1" dirty="0"/>
              <a:t>     Effect van zware training of ziekte op rusthartslag.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0" fill="hold"/>
                                        <p:tgtEl>
                                          <p:spTgt spid="19"/>
                                        </p:tgtEl>
                                        <p:attrNameLst>
                                          <p:attrName>ppt_x</p:attrName>
                                        </p:attrNameLst>
                                      </p:cBhvr>
                                      <p:tavLst>
                                        <p:tav tm="0">
                                          <p:val>
                                            <p:strVal val="#ppt_x"/>
                                          </p:val>
                                        </p:tav>
                                        <p:tav tm="100000">
                                          <p:val>
                                            <p:strVal val="#ppt_x"/>
                                          </p:val>
                                        </p:tav>
                                      </p:tavLst>
                                    </p:anim>
                                    <p:anim calcmode="lin" valueType="num">
                                      <p:cBhvr additive="base">
                                        <p:cTn id="8" dur="5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0" fill="hold"/>
                                        <p:tgtEl>
                                          <p:spTgt spid="21"/>
                                        </p:tgtEl>
                                        <p:attrNameLst>
                                          <p:attrName>ppt_x</p:attrName>
                                        </p:attrNameLst>
                                      </p:cBhvr>
                                      <p:tavLst>
                                        <p:tav tm="0">
                                          <p:val>
                                            <p:strVal val="#ppt_x"/>
                                          </p:val>
                                        </p:tav>
                                        <p:tav tm="100000">
                                          <p:val>
                                            <p:strVal val="#ppt_x"/>
                                          </p:val>
                                        </p:tav>
                                      </p:tavLst>
                                    </p:anim>
                                    <p:anim calcmode="lin" valueType="num">
                                      <p:cBhvr additive="base">
                                        <p:cTn id="14" dur="50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10"/>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642918"/>
            <a:ext cx="8358214" cy="642942"/>
          </a:xfrm>
        </p:spPr>
        <p:txBody>
          <a:bodyPr>
            <a:normAutofit fontScale="90000"/>
          </a:bodyPr>
          <a:lstStyle/>
          <a:p>
            <a:r>
              <a:rPr lang="nl-NL" dirty="0"/>
              <a:t>Trainen op basis van hartslagzones </a:t>
            </a:r>
            <a:br>
              <a:rPr lang="nl-NL" dirty="0"/>
            </a:br>
            <a:endParaRPr lang="nl-NL" dirty="0"/>
          </a:p>
        </p:txBody>
      </p:sp>
      <p:pic>
        <p:nvPicPr>
          <p:cNvPr id="11" name="Afbeelding 10" descr="logo voor op shirt.jpg"/>
          <p:cNvPicPr>
            <a:picLocks noChangeAspect="1"/>
          </p:cNvPicPr>
          <p:nvPr/>
        </p:nvPicPr>
        <p:blipFill>
          <a:blip r:embed="rId2" cstate="print"/>
          <a:stretch>
            <a:fillRect/>
          </a:stretch>
        </p:blipFill>
        <p:spPr>
          <a:xfrm>
            <a:off x="6292422" y="6061238"/>
            <a:ext cx="1620975" cy="557210"/>
          </a:xfrm>
          <a:prstGeom prst="rect">
            <a:avLst/>
          </a:prstGeom>
          <a:ln w="19050">
            <a:solidFill>
              <a:schemeClr val="tx2">
                <a:lumMod val="75000"/>
              </a:schemeClr>
            </a:solidFill>
          </a:ln>
        </p:spPr>
      </p:pic>
      <p:sp>
        <p:nvSpPr>
          <p:cNvPr id="6" name="Tekstvak 5"/>
          <p:cNvSpPr txBox="1"/>
          <p:nvPr/>
        </p:nvSpPr>
        <p:spPr>
          <a:xfrm>
            <a:off x="571472" y="1285860"/>
            <a:ext cx="7358114" cy="1077218"/>
          </a:xfrm>
          <a:prstGeom prst="rect">
            <a:avLst/>
          </a:prstGeom>
          <a:noFill/>
        </p:spPr>
        <p:txBody>
          <a:bodyPr wrap="square" rtlCol="0">
            <a:spAutoFit/>
          </a:bodyPr>
          <a:lstStyle/>
          <a:p>
            <a:pPr algn="ctr"/>
            <a:r>
              <a:rPr lang="nl-NL" sz="3200" b="1" dirty="0"/>
              <a:t>Zoladz trainingsmethode</a:t>
            </a:r>
            <a:r>
              <a:rPr lang="nl-NL" sz="3200" dirty="0"/>
              <a:t>.</a:t>
            </a:r>
          </a:p>
          <a:p>
            <a:pPr algn="ctr"/>
            <a:endParaRPr lang="nl-NL" sz="3200" dirty="0"/>
          </a:p>
        </p:txBody>
      </p:sp>
      <p:sp>
        <p:nvSpPr>
          <p:cNvPr id="14" name="Tekstvak 13"/>
          <p:cNvSpPr txBox="1"/>
          <p:nvPr/>
        </p:nvSpPr>
        <p:spPr>
          <a:xfrm>
            <a:off x="285720" y="1928802"/>
            <a:ext cx="8358246" cy="1077218"/>
          </a:xfrm>
          <a:prstGeom prst="rect">
            <a:avLst/>
          </a:prstGeom>
          <a:noFill/>
        </p:spPr>
        <p:txBody>
          <a:bodyPr wrap="square" rtlCol="0">
            <a:spAutoFit/>
          </a:bodyPr>
          <a:lstStyle/>
          <a:p>
            <a:r>
              <a:rPr lang="nl-NL" sz="3200" b="1" dirty="0"/>
              <a:t>Vaststellen van 5 trainingszones afgeleid van de maximale hartslag.</a:t>
            </a:r>
          </a:p>
        </p:txBody>
      </p:sp>
      <p:graphicFrame>
        <p:nvGraphicFramePr>
          <p:cNvPr id="15" name="Tabel 14"/>
          <p:cNvGraphicFramePr>
            <a:graphicFrameLocks noGrp="1"/>
          </p:cNvGraphicFramePr>
          <p:nvPr/>
        </p:nvGraphicFramePr>
        <p:xfrm>
          <a:off x="1285852" y="3929066"/>
          <a:ext cx="6096000" cy="7416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pPr algn="ctr"/>
                      <a:r>
                        <a:rPr lang="nl-NL" dirty="0"/>
                        <a:t>Z1.</a:t>
                      </a:r>
                    </a:p>
                  </a:txBody>
                  <a:tcPr/>
                </a:tc>
                <a:tc>
                  <a:txBody>
                    <a:bodyPr/>
                    <a:lstStyle/>
                    <a:p>
                      <a:pPr algn="ctr"/>
                      <a:r>
                        <a:rPr lang="nl-NL" dirty="0"/>
                        <a:t>Z2.</a:t>
                      </a:r>
                    </a:p>
                  </a:txBody>
                  <a:tcPr/>
                </a:tc>
                <a:tc>
                  <a:txBody>
                    <a:bodyPr/>
                    <a:lstStyle/>
                    <a:p>
                      <a:pPr algn="ctr"/>
                      <a:r>
                        <a:rPr lang="nl-NL" dirty="0"/>
                        <a:t>Z3.</a:t>
                      </a:r>
                    </a:p>
                  </a:txBody>
                  <a:tcPr/>
                </a:tc>
                <a:tc>
                  <a:txBody>
                    <a:bodyPr/>
                    <a:lstStyle/>
                    <a:p>
                      <a:pPr algn="ctr"/>
                      <a:r>
                        <a:rPr lang="nl-NL" dirty="0"/>
                        <a:t>Z4.</a:t>
                      </a:r>
                    </a:p>
                  </a:txBody>
                  <a:tcPr/>
                </a:tc>
                <a:tc>
                  <a:txBody>
                    <a:bodyPr/>
                    <a:lstStyle/>
                    <a:p>
                      <a:pPr algn="ctr"/>
                      <a:r>
                        <a:rPr lang="nl-NL" dirty="0"/>
                        <a:t>Z5.</a:t>
                      </a:r>
                    </a:p>
                  </a:txBody>
                  <a:tcPr/>
                </a:tc>
                <a:extLst>
                  <a:ext uri="{0D108BD9-81ED-4DB2-BD59-A6C34878D82A}">
                    <a16:rowId xmlns:a16="http://schemas.microsoft.com/office/drawing/2014/main" val="10000"/>
                  </a:ext>
                </a:extLst>
              </a:tr>
              <a:tr h="370840">
                <a:tc>
                  <a:txBody>
                    <a:bodyPr/>
                    <a:lstStyle/>
                    <a:p>
                      <a:r>
                        <a:rPr lang="nl-NL" dirty="0"/>
                        <a:t>HF max-50</a:t>
                      </a:r>
                    </a:p>
                  </a:txBody>
                  <a:tcPr/>
                </a:tc>
                <a:tc>
                  <a:txBody>
                    <a:bodyPr/>
                    <a:lstStyle/>
                    <a:p>
                      <a:r>
                        <a:rPr lang="nl-NL" dirty="0"/>
                        <a:t>HF max-40</a:t>
                      </a:r>
                    </a:p>
                  </a:txBody>
                  <a:tcPr/>
                </a:tc>
                <a:tc>
                  <a:txBody>
                    <a:bodyPr/>
                    <a:lstStyle/>
                    <a:p>
                      <a:r>
                        <a:rPr lang="nl-NL" dirty="0"/>
                        <a:t>HF max-30</a:t>
                      </a:r>
                    </a:p>
                  </a:txBody>
                  <a:tcPr/>
                </a:tc>
                <a:tc>
                  <a:txBody>
                    <a:bodyPr/>
                    <a:lstStyle/>
                    <a:p>
                      <a:r>
                        <a:rPr lang="nl-NL" dirty="0"/>
                        <a:t>HF max-20</a:t>
                      </a:r>
                    </a:p>
                  </a:txBody>
                  <a:tcPr/>
                </a:tc>
                <a:tc>
                  <a:txBody>
                    <a:bodyPr/>
                    <a:lstStyle/>
                    <a:p>
                      <a:r>
                        <a:rPr lang="nl-NL" dirty="0"/>
                        <a:t>HF max-10</a:t>
                      </a:r>
                    </a:p>
                  </a:txBody>
                  <a:tcPr/>
                </a:tc>
                <a:extLst>
                  <a:ext uri="{0D108BD9-81ED-4DB2-BD59-A6C34878D82A}">
                    <a16:rowId xmlns:a16="http://schemas.microsoft.com/office/drawing/2014/main" val="10001"/>
                  </a:ext>
                </a:extLst>
              </a:tr>
            </a:tbl>
          </a:graphicData>
        </a:graphic>
      </p:graphicFrame>
      <p:sp>
        <p:nvSpPr>
          <p:cNvPr id="16" name="Titel 1"/>
          <p:cNvSpPr txBox="1">
            <a:spLocks/>
          </p:cNvSpPr>
          <p:nvPr/>
        </p:nvSpPr>
        <p:spPr>
          <a:xfrm>
            <a:off x="357158" y="4857760"/>
            <a:ext cx="8143932" cy="642942"/>
          </a:xfrm>
          <a:prstGeom prst="rect">
            <a:avLst/>
          </a:prstGeom>
        </p:spPr>
        <p:txBody>
          <a:bodyPr vert="horz" lIns="91440" tIns="45720" rIns="91440" bIns="45720" rtlCol="0" anchor="t">
            <a:noAutofit/>
          </a:bodyPr>
          <a:lstStyle/>
          <a:p>
            <a:pPr lvl="0" eaLnBrk="0" fontAlgn="base" hangingPunct="0">
              <a:spcBef>
                <a:spcPct val="0"/>
              </a:spcBef>
              <a:spcAft>
                <a:spcPct val="0"/>
              </a:spcAft>
            </a:pPr>
            <a:r>
              <a:rPr lang="nl-NL" sz="1600" b="1" dirty="0">
                <a:solidFill>
                  <a:schemeClr val="bg1"/>
                </a:solidFill>
                <a:latin typeface="Lucida Sans Unicode" pitchFamily="34" charset="0"/>
                <a:ea typeface="Times New Roman" pitchFamily="18" charset="0"/>
                <a:cs typeface="Lucida Sans Unicode" pitchFamily="34" charset="0"/>
              </a:rPr>
              <a:t>Bouw een marge van 5 slagen in. Z3 ligt dus 35 tot 25 slagen onder de HFmax</a:t>
            </a:r>
            <a:r>
              <a:rPr lang="nl-NL" sz="3600" b="1" dirty="0">
                <a:solidFill>
                  <a:schemeClr val="bg1"/>
                </a:solidFill>
                <a:latin typeface="Lucida Sans Unicode" pitchFamily="34" charset="0"/>
                <a:ea typeface="Times New Roman" pitchFamily="18" charset="0"/>
                <a:cs typeface="Lucida Sans Unicode" pitchFamily="34" charset="0"/>
              </a:rPr>
              <a:t>.</a:t>
            </a:r>
            <a:endParaRPr lang="nl-NL" sz="4000" b="1" dirty="0">
              <a:solidFill>
                <a:schemeClr val="bg1"/>
              </a:solidFill>
              <a:latin typeface="Arial" pitchFamily="34" charset="0"/>
              <a:cs typeface="Arial" pitchFamily="34" charset="0"/>
            </a:endParaRPr>
          </a:p>
        </p:txBody>
      </p:sp>
      <p:sp>
        <p:nvSpPr>
          <p:cNvPr id="8" name="Tijdelijke aanduiding voor datum 7"/>
          <p:cNvSpPr>
            <a:spLocks noGrp="1"/>
          </p:cNvSpPr>
          <p:nvPr>
            <p:ph type="dt" sz="half" idx="10"/>
          </p:nvPr>
        </p:nvSpPr>
        <p:spPr/>
        <p:txBody>
          <a:bodyPr/>
          <a:lstStyle/>
          <a:p>
            <a:fld id="{2125BCFF-5354-4053-9E3F-D795ADA589AC}" type="datetime1">
              <a:rPr lang="nl-NL" smtClean="0"/>
              <a:pPr/>
              <a:t>14-11-2019</a:t>
            </a:fld>
            <a:endParaRPr lang="nl-NL"/>
          </a:p>
        </p:txBody>
      </p:sp>
      <p:sp>
        <p:nvSpPr>
          <p:cNvPr id="9" name="Tijdelijke aanduiding voor voettekst 8"/>
          <p:cNvSpPr>
            <a:spLocks noGrp="1"/>
          </p:cNvSpPr>
          <p:nvPr>
            <p:ph type="ftr" sz="quarter" idx="11"/>
          </p:nvPr>
        </p:nvSpPr>
        <p:spPr/>
        <p:txBody>
          <a:bodyPr/>
          <a:lstStyle/>
          <a:p>
            <a:r>
              <a:rPr lang="nl-NL"/>
              <a:t>Trainen op basis van hartslagzones.</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042988" y="1341438"/>
            <a:ext cx="6265862" cy="366712"/>
          </a:xfrm>
          <a:prstGeom prst="rect">
            <a:avLst/>
          </a:prstGeom>
          <a:noFill/>
          <a:ln w="9525">
            <a:noFill/>
            <a:miter lim="800000"/>
            <a:headEnd/>
            <a:tailEnd/>
          </a:ln>
        </p:spPr>
        <p:txBody>
          <a:bodyPr>
            <a:spAutoFit/>
          </a:bodyPr>
          <a:lstStyle/>
          <a:p>
            <a:pPr>
              <a:spcBef>
                <a:spcPct val="50000"/>
              </a:spcBef>
            </a:pPr>
            <a:endParaRPr lang="nl-NL"/>
          </a:p>
        </p:txBody>
      </p:sp>
      <p:sp>
        <p:nvSpPr>
          <p:cNvPr id="9220" name="Text Box 4"/>
          <p:cNvSpPr txBox="1">
            <a:spLocks noChangeArrowheads="1"/>
          </p:cNvSpPr>
          <p:nvPr/>
        </p:nvSpPr>
        <p:spPr bwMode="auto">
          <a:xfrm>
            <a:off x="539750" y="836613"/>
            <a:ext cx="8064500" cy="366712"/>
          </a:xfrm>
          <a:prstGeom prst="rect">
            <a:avLst/>
          </a:prstGeom>
          <a:noFill/>
          <a:ln w="9525">
            <a:noFill/>
            <a:miter lim="800000"/>
            <a:headEnd/>
            <a:tailEnd/>
          </a:ln>
        </p:spPr>
        <p:txBody>
          <a:bodyPr>
            <a:spAutoFit/>
          </a:bodyPr>
          <a:lstStyle/>
          <a:p>
            <a:pPr>
              <a:spcBef>
                <a:spcPct val="50000"/>
              </a:spcBef>
            </a:pPr>
            <a:endParaRPr lang="nl-NL"/>
          </a:p>
        </p:txBody>
      </p:sp>
      <p:sp>
        <p:nvSpPr>
          <p:cNvPr id="9221" name="Text Box 5"/>
          <p:cNvSpPr txBox="1">
            <a:spLocks noChangeArrowheads="1"/>
          </p:cNvSpPr>
          <p:nvPr/>
        </p:nvSpPr>
        <p:spPr bwMode="auto">
          <a:xfrm>
            <a:off x="179388" y="6092825"/>
            <a:ext cx="2089150" cy="366713"/>
          </a:xfrm>
          <a:prstGeom prst="rect">
            <a:avLst/>
          </a:prstGeom>
          <a:noFill/>
          <a:ln w="9525">
            <a:noFill/>
            <a:miter lim="800000"/>
            <a:headEnd/>
            <a:tailEnd/>
          </a:ln>
        </p:spPr>
        <p:txBody>
          <a:bodyPr>
            <a:spAutoFit/>
          </a:bodyPr>
          <a:lstStyle/>
          <a:p>
            <a:pPr>
              <a:spcBef>
                <a:spcPct val="50000"/>
              </a:spcBef>
            </a:pPr>
            <a:endParaRPr lang="nl-NL"/>
          </a:p>
        </p:txBody>
      </p:sp>
      <p:sp>
        <p:nvSpPr>
          <p:cNvPr id="9223" name="Rectangle 18"/>
          <p:cNvSpPr>
            <a:spLocks noChangeArrowheads="1"/>
          </p:cNvSpPr>
          <p:nvPr/>
        </p:nvSpPr>
        <p:spPr bwMode="auto">
          <a:xfrm>
            <a:off x="0" y="-1173163"/>
            <a:ext cx="9144000" cy="0"/>
          </a:xfrm>
          <a:prstGeom prst="rect">
            <a:avLst/>
          </a:prstGeom>
          <a:noFill/>
          <a:ln w="9525">
            <a:noFill/>
            <a:miter lim="800000"/>
            <a:headEnd/>
            <a:tailEnd/>
          </a:ln>
        </p:spPr>
        <p:txBody>
          <a:bodyPr wrap="none" anchor="ctr">
            <a:spAutoFit/>
          </a:bodyPr>
          <a:lstStyle/>
          <a:p>
            <a:endParaRPr lang="nl-NL"/>
          </a:p>
        </p:txBody>
      </p:sp>
      <p:sp>
        <p:nvSpPr>
          <p:cNvPr id="9224" name="Rectangle 21"/>
          <p:cNvSpPr>
            <a:spLocks noChangeArrowheads="1"/>
          </p:cNvSpPr>
          <p:nvPr/>
        </p:nvSpPr>
        <p:spPr bwMode="auto">
          <a:xfrm>
            <a:off x="0" y="4084638"/>
            <a:ext cx="9144000" cy="0"/>
          </a:xfrm>
          <a:prstGeom prst="rect">
            <a:avLst/>
          </a:prstGeom>
          <a:noFill/>
          <a:ln w="9525">
            <a:noFill/>
            <a:miter lim="800000"/>
            <a:headEnd/>
            <a:tailEnd/>
          </a:ln>
        </p:spPr>
        <p:txBody>
          <a:bodyPr wrap="none" anchor="ctr">
            <a:spAutoFit/>
          </a:bodyPr>
          <a:lstStyle/>
          <a:p>
            <a:endParaRPr lang="nl-NL"/>
          </a:p>
        </p:txBody>
      </p:sp>
      <p:sp>
        <p:nvSpPr>
          <p:cNvPr id="9226" name="Text Box 24"/>
          <p:cNvSpPr txBox="1">
            <a:spLocks noChangeArrowheads="1"/>
          </p:cNvSpPr>
          <p:nvPr/>
        </p:nvSpPr>
        <p:spPr bwMode="auto">
          <a:xfrm>
            <a:off x="250825" y="2565400"/>
            <a:ext cx="576263" cy="366713"/>
          </a:xfrm>
          <a:prstGeom prst="rect">
            <a:avLst/>
          </a:prstGeom>
          <a:noFill/>
          <a:ln w="9525">
            <a:noFill/>
            <a:miter lim="800000"/>
            <a:headEnd/>
            <a:tailEnd/>
          </a:ln>
        </p:spPr>
        <p:txBody>
          <a:bodyPr>
            <a:spAutoFit/>
          </a:bodyPr>
          <a:lstStyle/>
          <a:p>
            <a:pPr>
              <a:spcBef>
                <a:spcPct val="50000"/>
              </a:spcBef>
            </a:pPr>
            <a:endParaRPr lang="nl-NL"/>
          </a:p>
        </p:txBody>
      </p:sp>
      <p:sp>
        <p:nvSpPr>
          <p:cNvPr id="9228" name="Text Box 26"/>
          <p:cNvSpPr txBox="1">
            <a:spLocks noChangeArrowheads="1"/>
          </p:cNvSpPr>
          <p:nvPr/>
        </p:nvSpPr>
        <p:spPr bwMode="auto">
          <a:xfrm>
            <a:off x="2051050" y="333375"/>
            <a:ext cx="4968875" cy="366713"/>
          </a:xfrm>
          <a:prstGeom prst="rect">
            <a:avLst/>
          </a:prstGeom>
          <a:noFill/>
          <a:ln w="9525">
            <a:noFill/>
            <a:miter lim="800000"/>
            <a:headEnd/>
            <a:tailEnd/>
          </a:ln>
        </p:spPr>
        <p:txBody>
          <a:bodyPr>
            <a:spAutoFit/>
          </a:bodyPr>
          <a:lstStyle/>
          <a:p>
            <a:pPr>
              <a:spcBef>
                <a:spcPct val="50000"/>
              </a:spcBef>
            </a:pPr>
            <a:endParaRPr lang="nl-NL"/>
          </a:p>
        </p:txBody>
      </p:sp>
      <p:sp>
        <p:nvSpPr>
          <p:cNvPr id="9230" name="Tijdelijke aanduiding voor datum 23"/>
          <p:cNvSpPr>
            <a:spLocks noGrp="1"/>
          </p:cNvSpPr>
          <p:nvPr>
            <p:ph type="dt" sz="quarter" idx="10"/>
          </p:nvPr>
        </p:nvSpPr>
        <p:spPr>
          <a:xfrm>
            <a:off x="428625" y="6000750"/>
            <a:ext cx="2133600" cy="476250"/>
          </a:xfrm>
        </p:spPr>
        <p:txBody>
          <a:bodyPr/>
          <a:lstStyle/>
          <a:p>
            <a:pPr>
              <a:defRPr/>
            </a:pPr>
            <a:fld id="{E502AC64-574E-4629-9E0C-32889B6E9984}" type="datetime1">
              <a:rPr lang="nl-NL" sz="1000" smtClean="0"/>
              <a:pPr>
                <a:defRPr/>
              </a:pPr>
              <a:t>14-11-2019</a:t>
            </a:fld>
            <a:endParaRPr lang="nl-NL" sz="1000"/>
          </a:p>
        </p:txBody>
      </p:sp>
      <p:cxnSp>
        <p:nvCxnSpPr>
          <p:cNvPr id="34" name="Rechte verbindingslijn 33"/>
          <p:cNvCxnSpPr/>
          <p:nvPr/>
        </p:nvCxnSpPr>
        <p:spPr>
          <a:xfrm rot="10800000">
            <a:off x="928662" y="3071810"/>
            <a:ext cx="264320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rot="5400000" flipH="1" flipV="1">
            <a:off x="2214546" y="4429132"/>
            <a:ext cx="2714644"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Tekstvak 38"/>
          <p:cNvSpPr txBox="1"/>
          <p:nvPr/>
        </p:nvSpPr>
        <p:spPr>
          <a:xfrm>
            <a:off x="3428992" y="5929330"/>
            <a:ext cx="1857388" cy="369332"/>
          </a:xfrm>
          <a:prstGeom prst="rect">
            <a:avLst/>
          </a:prstGeom>
          <a:noFill/>
        </p:spPr>
        <p:txBody>
          <a:bodyPr wrap="square" rtlCol="0">
            <a:spAutoFit/>
          </a:bodyPr>
          <a:lstStyle/>
          <a:p>
            <a:r>
              <a:rPr lang="nl-NL" b="1" dirty="0"/>
              <a:t>Snelheid.</a:t>
            </a:r>
          </a:p>
        </p:txBody>
      </p:sp>
      <p:cxnSp>
        <p:nvCxnSpPr>
          <p:cNvPr id="41" name="Rechte verbindingslijn met pijl 40"/>
          <p:cNvCxnSpPr/>
          <p:nvPr/>
        </p:nvCxnSpPr>
        <p:spPr>
          <a:xfrm>
            <a:off x="928662" y="5786454"/>
            <a:ext cx="435771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kstvak 45"/>
          <p:cNvSpPr txBox="1"/>
          <p:nvPr/>
        </p:nvSpPr>
        <p:spPr>
          <a:xfrm rot="16200000">
            <a:off x="41758" y="2101326"/>
            <a:ext cx="1143008" cy="369332"/>
          </a:xfrm>
          <a:prstGeom prst="rect">
            <a:avLst/>
          </a:prstGeom>
          <a:noFill/>
        </p:spPr>
        <p:txBody>
          <a:bodyPr wrap="square" rtlCol="0">
            <a:spAutoFit/>
          </a:bodyPr>
          <a:lstStyle/>
          <a:p>
            <a:r>
              <a:rPr lang="nl-NL" b="1" dirty="0"/>
              <a:t>Hartslag.</a:t>
            </a:r>
          </a:p>
        </p:txBody>
      </p:sp>
      <p:sp>
        <p:nvSpPr>
          <p:cNvPr id="47" name="Tekstvak 46"/>
          <p:cNvSpPr txBox="1"/>
          <p:nvPr/>
        </p:nvSpPr>
        <p:spPr>
          <a:xfrm>
            <a:off x="2071669" y="4714884"/>
            <a:ext cx="1476355" cy="369332"/>
          </a:xfrm>
          <a:prstGeom prst="rect">
            <a:avLst/>
          </a:prstGeom>
          <a:noFill/>
        </p:spPr>
        <p:txBody>
          <a:bodyPr wrap="square" rtlCol="0">
            <a:spAutoFit/>
          </a:bodyPr>
          <a:lstStyle/>
          <a:p>
            <a:r>
              <a:rPr lang="nl-NL" b="1" dirty="0">
                <a:solidFill>
                  <a:srgbClr val="00B0F0"/>
                </a:solidFill>
              </a:rPr>
              <a:t>Aërobezone.</a:t>
            </a:r>
          </a:p>
        </p:txBody>
      </p:sp>
      <p:pic>
        <p:nvPicPr>
          <p:cNvPr id="64" name="Afbeelding 63" descr="logo voor op shirt.jpg"/>
          <p:cNvPicPr>
            <a:picLocks noChangeAspect="1"/>
          </p:cNvPicPr>
          <p:nvPr/>
        </p:nvPicPr>
        <p:blipFill>
          <a:blip r:embed="rId3" cstate="print"/>
          <a:stretch>
            <a:fillRect/>
          </a:stretch>
        </p:blipFill>
        <p:spPr>
          <a:xfrm>
            <a:off x="6209437" y="6000750"/>
            <a:ext cx="1620975" cy="557210"/>
          </a:xfrm>
          <a:prstGeom prst="rect">
            <a:avLst/>
          </a:prstGeom>
          <a:ln w="19050">
            <a:solidFill>
              <a:schemeClr val="tx2">
                <a:lumMod val="75000"/>
              </a:schemeClr>
            </a:solidFill>
          </a:ln>
        </p:spPr>
      </p:pic>
      <p:sp>
        <p:nvSpPr>
          <p:cNvPr id="40" name="Tijdelijke aanduiding voor voettekst 39"/>
          <p:cNvSpPr>
            <a:spLocks noGrp="1"/>
          </p:cNvSpPr>
          <p:nvPr>
            <p:ph type="ftr" sz="quarter" idx="11"/>
          </p:nvPr>
        </p:nvSpPr>
        <p:spPr/>
        <p:txBody>
          <a:bodyPr/>
          <a:lstStyle/>
          <a:p>
            <a:r>
              <a:rPr lang="nl-NL"/>
              <a:t>Trainen op basis van hartslagzones.</a:t>
            </a:r>
          </a:p>
        </p:txBody>
      </p:sp>
      <p:cxnSp>
        <p:nvCxnSpPr>
          <p:cNvPr id="67" name="Rechte verbindingslijn met pijl 66"/>
          <p:cNvCxnSpPr/>
          <p:nvPr/>
        </p:nvCxnSpPr>
        <p:spPr>
          <a:xfrm rot="5400000" flipH="1" flipV="1">
            <a:off x="-1286710" y="3571876"/>
            <a:ext cx="4429950" cy="794"/>
          </a:xfrm>
          <a:prstGeom prst="straightConnector1">
            <a:avLst/>
          </a:prstGeom>
          <a:ln w="25400">
            <a:tailEnd type="arrow"/>
          </a:ln>
        </p:spPr>
        <p:style>
          <a:lnRef idx="2">
            <a:schemeClr val="dk1"/>
          </a:lnRef>
          <a:fillRef idx="0">
            <a:schemeClr val="dk1"/>
          </a:fillRef>
          <a:effectRef idx="1">
            <a:schemeClr val="dk1"/>
          </a:effectRef>
          <a:fontRef idx="minor">
            <a:schemeClr val="tx1"/>
          </a:fontRef>
        </p:style>
      </p:cxnSp>
      <p:sp>
        <p:nvSpPr>
          <p:cNvPr id="86" name="Vrije vorm 85"/>
          <p:cNvSpPr/>
          <p:nvPr/>
        </p:nvSpPr>
        <p:spPr>
          <a:xfrm>
            <a:off x="952500" y="2786058"/>
            <a:ext cx="4099560" cy="2967042"/>
          </a:xfrm>
          <a:custGeom>
            <a:avLst/>
            <a:gdLst>
              <a:gd name="connsiteX0" fmla="*/ 0 w 4099560"/>
              <a:gd name="connsiteY0" fmla="*/ 2430780 h 2430780"/>
              <a:gd name="connsiteX1" fmla="*/ 2171700 w 4099560"/>
              <a:gd name="connsiteY1" fmla="*/ 396240 h 2430780"/>
              <a:gd name="connsiteX2" fmla="*/ 4099560 w 4099560"/>
              <a:gd name="connsiteY2" fmla="*/ 53340 h 2430780"/>
              <a:gd name="connsiteX3" fmla="*/ 4099560 w 4099560"/>
              <a:gd name="connsiteY3" fmla="*/ 53340 h 2430780"/>
            </a:gdLst>
            <a:ahLst/>
            <a:cxnLst>
              <a:cxn ang="0">
                <a:pos x="connsiteX0" y="connsiteY0"/>
              </a:cxn>
              <a:cxn ang="0">
                <a:pos x="connsiteX1" y="connsiteY1"/>
              </a:cxn>
              <a:cxn ang="0">
                <a:pos x="connsiteX2" y="connsiteY2"/>
              </a:cxn>
              <a:cxn ang="0">
                <a:pos x="connsiteX3" y="connsiteY3"/>
              </a:cxn>
            </a:cxnLst>
            <a:rect l="l" t="t" r="r" b="b"/>
            <a:pathLst>
              <a:path w="4099560" h="2430780">
                <a:moveTo>
                  <a:pt x="0" y="2430780"/>
                </a:moveTo>
                <a:cubicBezTo>
                  <a:pt x="744220" y="1611630"/>
                  <a:pt x="1488440" y="792480"/>
                  <a:pt x="2171700" y="396240"/>
                </a:cubicBezTo>
                <a:cubicBezTo>
                  <a:pt x="2854960" y="0"/>
                  <a:pt x="4099560" y="53340"/>
                  <a:pt x="4099560" y="53340"/>
                </a:cubicBezTo>
                <a:lnTo>
                  <a:pt x="4099560" y="53340"/>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6" name="Tekstvak 35"/>
          <p:cNvSpPr txBox="1"/>
          <p:nvPr/>
        </p:nvSpPr>
        <p:spPr>
          <a:xfrm>
            <a:off x="1643042" y="5000636"/>
            <a:ext cx="428628" cy="369332"/>
          </a:xfrm>
          <a:prstGeom prst="rect">
            <a:avLst/>
          </a:prstGeom>
          <a:noFill/>
        </p:spPr>
        <p:txBody>
          <a:bodyPr wrap="square" rtlCol="0">
            <a:spAutoFit/>
          </a:bodyPr>
          <a:lstStyle/>
          <a:p>
            <a:r>
              <a:rPr lang="nl-NL" b="1" dirty="0"/>
              <a:t>Z1</a:t>
            </a:r>
          </a:p>
        </p:txBody>
      </p:sp>
      <p:sp>
        <p:nvSpPr>
          <p:cNvPr id="37" name="Tekstvak 36"/>
          <p:cNvSpPr txBox="1"/>
          <p:nvPr/>
        </p:nvSpPr>
        <p:spPr>
          <a:xfrm>
            <a:off x="2928926" y="3500438"/>
            <a:ext cx="428628" cy="369332"/>
          </a:xfrm>
          <a:prstGeom prst="rect">
            <a:avLst/>
          </a:prstGeom>
          <a:noFill/>
        </p:spPr>
        <p:txBody>
          <a:bodyPr wrap="square" rtlCol="0">
            <a:spAutoFit/>
          </a:bodyPr>
          <a:lstStyle/>
          <a:p>
            <a:r>
              <a:rPr lang="nl-NL" b="1" dirty="0"/>
              <a:t>Z4</a:t>
            </a:r>
          </a:p>
        </p:txBody>
      </p:sp>
      <p:sp>
        <p:nvSpPr>
          <p:cNvPr id="38" name="Tekstvak 37"/>
          <p:cNvSpPr txBox="1"/>
          <p:nvPr/>
        </p:nvSpPr>
        <p:spPr>
          <a:xfrm>
            <a:off x="2071670" y="4429132"/>
            <a:ext cx="428628" cy="369332"/>
          </a:xfrm>
          <a:prstGeom prst="rect">
            <a:avLst/>
          </a:prstGeom>
          <a:noFill/>
        </p:spPr>
        <p:txBody>
          <a:bodyPr wrap="square" rtlCol="0">
            <a:spAutoFit/>
          </a:bodyPr>
          <a:lstStyle/>
          <a:p>
            <a:r>
              <a:rPr lang="nl-NL" b="1" dirty="0"/>
              <a:t>Z2</a:t>
            </a:r>
          </a:p>
        </p:txBody>
      </p:sp>
      <p:sp>
        <p:nvSpPr>
          <p:cNvPr id="42" name="Tekstvak 41"/>
          <p:cNvSpPr txBox="1"/>
          <p:nvPr/>
        </p:nvSpPr>
        <p:spPr>
          <a:xfrm>
            <a:off x="3643306" y="3071810"/>
            <a:ext cx="428628" cy="369332"/>
          </a:xfrm>
          <a:prstGeom prst="rect">
            <a:avLst/>
          </a:prstGeom>
          <a:noFill/>
        </p:spPr>
        <p:txBody>
          <a:bodyPr wrap="square" rtlCol="0">
            <a:spAutoFit/>
          </a:bodyPr>
          <a:lstStyle/>
          <a:p>
            <a:r>
              <a:rPr lang="nl-NL" b="1" dirty="0"/>
              <a:t>Z5</a:t>
            </a:r>
          </a:p>
        </p:txBody>
      </p:sp>
      <p:sp>
        <p:nvSpPr>
          <p:cNvPr id="43" name="Tekstvak 42"/>
          <p:cNvSpPr txBox="1"/>
          <p:nvPr/>
        </p:nvSpPr>
        <p:spPr>
          <a:xfrm>
            <a:off x="2500298" y="3929066"/>
            <a:ext cx="428628" cy="369332"/>
          </a:xfrm>
          <a:prstGeom prst="rect">
            <a:avLst/>
          </a:prstGeom>
          <a:noFill/>
        </p:spPr>
        <p:txBody>
          <a:bodyPr wrap="square" rtlCol="0">
            <a:spAutoFit/>
          </a:bodyPr>
          <a:lstStyle/>
          <a:p>
            <a:r>
              <a:rPr lang="nl-NL" b="1" dirty="0"/>
              <a:t>Z3</a:t>
            </a:r>
          </a:p>
        </p:txBody>
      </p:sp>
      <p:sp>
        <p:nvSpPr>
          <p:cNvPr id="27" name="Tekstvak 26"/>
          <p:cNvSpPr txBox="1"/>
          <p:nvPr/>
        </p:nvSpPr>
        <p:spPr>
          <a:xfrm>
            <a:off x="2643174" y="2357430"/>
            <a:ext cx="3857652" cy="369332"/>
          </a:xfrm>
          <a:prstGeom prst="rect">
            <a:avLst/>
          </a:prstGeom>
          <a:noFill/>
        </p:spPr>
        <p:txBody>
          <a:bodyPr wrap="square" rtlCol="0">
            <a:spAutoFit/>
          </a:bodyPr>
          <a:lstStyle/>
          <a:p>
            <a:r>
              <a:rPr lang="nl-NL" b="1" dirty="0">
                <a:solidFill>
                  <a:srgbClr val="FF0000"/>
                </a:solidFill>
              </a:rPr>
              <a:t>Omslagpunt of anaerobedrempel.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0" fill="hold"/>
                                        <p:tgtEl>
                                          <p:spTgt spid="27"/>
                                        </p:tgtEl>
                                        <p:attrNameLst>
                                          <p:attrName>ppt_x</p:attrName>
                                        </p:attrNameLst>
                                      </p:cBhvr>
                                      <p:tavLst>
                                        <p:tav tm="0">
                                          <p:val>
                                            <p:strVal val="0-#ppt_w/2"/>
                                          </p:val>
                                        </p:tav>
                                        <p:tav tm="100000">
                                          <p:val>
                                            <p:strVal val="#ppt_x"/>
                                          </p:val>
                                        </p:tav>
                                      </p:tavLst>
                                    </p:anim>
                                    <p:anim calcmode="lin" valueType="num">
                                      <p:cBhvr additive="base">
                                        <p:cTn id="8" dur="3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logo voor op shirt.jpg"/>
          <p:cNvPicPr>
            <a:picLocks noChangeAspect="1"/>
          </p:cNvPicPr>
          <p:nvPr/>
        </p:nvPicPr>
        <p:blipFill>
          <a:blip r:embed="rId2" cstate="print"/>
          <a:stretch>
            <a:fillRect/>
          </a:stretch>
        </p:blipFill>
        <p:spPr>
          <a:xfrm>
            <a:off x="6483720" y="6072206"/>
            <a:ext cx="1620975" cy="557210"/>
          </a:xfrm>
          <a:prstGeom prst="rect">
            <a:avLst/>
          </a:prstGeom>
          <a:ln w="19050">
            <a:solidFill>
              <a:schemeClr val="tx2">
                <a:lumMod val="75000"/>
              </a:schemeClr>
            </a:solidFill>
          </a:ln>
        </p:spPr>
      </p:pic>
      <p:sp>
        <p:nvSpPr>
          <p:cNvPr id="6" name="Tekstvak 5"/>
          <p:cNvSpPr txBox="1"/>
          <p:nvPr/>
        </p:nvSpPr>
        <p:spPr>
          <a:xfrm>
            <a:off x="642910" y="785794"/>
            <a:ext cx="7358114" cy="584775"/>
          </a:xfrm>
          <a:prstGeom prst="rect">
            <a:avLst/>
          </a:prstGeom>
          <a:noFill/>
        </p:spPr>
        <p:txBody>
          <a:bodyPr wrap="square" rtlCol="0">
            <a:spAutoFit/>
          </a:bodyPr>
          <a:lstStyle/>
          <a:p>
            <a:pPr algn="ctr"/>
            <a:r>
              <a:rPr lang="nl-NL" sz="3200" b="1" dirty="0"/>
              <a:t>Zoladz trainingsmethode</a:t>
            </a:r>
            <a:r>
              <a:rPr lang="nl-NL" sz="3200" dirty="0"/>
              <a:t>.</a:t>
            </a:r>
          </a:p>
        </p:txBody>
      </p:sp>
      <p:sp>
        <p:nvSpPr>
          <p:cNvPr id="9" name="Tekstvak 8"/>
          <p:cNvSpPr txBox="1"/>
          <p:nvPr/>
        </p:nvSpPr>
        <p:spPr>
          <a:xfrm>
            <a:off x="1214414" y="1714488"/>
            <a:ext cx="7358114" cy="646331"/>
          </a:xfrm>
          <a:prstGeom prst="rect">
            <a:avLst/>
          </a:prstGeom>
          <a:noFill/>
        </p:spPr>
        <p:txBody>
          <a:bodyPr wrap="square" rtlCol="0">
            <a:spAutoFit/>
          </a:bodyPr>
          <a:lstStyle/>
          <a:p>
            <a:pPr algn="ctr"/>
            <a:r>
              <a:rPr lang="nl-NL" sz="3600" b="1" dirty="0"/>
              <a:t>Hoe je maximale hartslag vaststellen?</a:t>
            </a:r>
          </a:p>
        </p:txBody>
      </p:sp>
      <p:sp>
        <p:nvSpPr>
          <p:cNvPr id="10" name="Tekstvak 9"/>
          <p:cNvSpPr txBox="1"/>
          <p:nvPr/>
        </p:nvSpPr>
        <p:spPr>
          <a:xfrm>
            <a:off x="857224" y="2714620"/>
            <a:ext cx="7286676" cy="584775"/>
          </a:xfrm>
          <a:prstGeom prst="rect">
            <a:avLst/>
          </a:prstGeom>
          <a:noFill/>
        </p:spPr>
        <p:txBody>
          <a:bodyPr wrap="square" rtlCol="0">
            <a:spAutoFit/>
          </a:bodyPr>
          <a:lstStyle/>
          <a:p>
            <a:pPr algn="ctr"/>
            <a:r>
              <a:rPr lang="nl-NL" sz="3200" b="1" dirty="0"/>
              <a:t>220 – leeftijd klopt niet altijd !</a:t>
            </a:r>
          </a:p>
        </p:txBody>
      </p:sp>
      <p:sp>
        <p:nvSpPr>
          <p:cNvPr id="14" name="Tijdelijke aanduiding voor datum 13"/>
          <p:cNvSpPr>
            <a:spLocks noGrp="1"/>
          </p:cNvSpPr>
          <p:nvPr>
            <p:ph type="dt" sz="half" idx="10"/>
          </p:nvPr>
        </p:nvSpPr>
        <p:spPr/>
        <p:txBody>
          <a:bodyPr/>
          <a:lstStyle/>
          <a:p>
            <a:fld id="{355C4B3D-CD88-4103-9FBB-0A6EAB8067F7}" type="datetime1">
              <a:rPr lang="nl-NL" smtClean="0"/>
              <a:pPr/>
              <a:t>14-11-2019</a:t>
            </a:fld>
            <a:endParaRPr lang="nl-NL"/>
          </a:p>
        </p:txBody>
      </p:sp>
      <p:sp>
        <p:nvSpPr>
          <p:cNvPr id="15" name="Tijdelijke aanduiding voor voettekst 14"/>
          <p:cNvSpPr>
            <a:spLocks noGrp="1"/>
          </p:cNvSpPr>
          <p:nvPr>
            <p:ph type="ftr" sz="quarter" idx="11"/>
          </p:nvPr>
        </p:nvSpPr>
        <p:spPr/>
        <p:txBody>
          <a:bodyPr/>
          <a:lstStyle/>
          <a:p>
            <a:r>
              <a:rPr lang="nl-NL"/>
              <a:t>Trainen op basis van hartslagzones.</a:t>
            </a:r>
          </a:p>
        </p:txBody>
      </p:sp>
      <p:sp>
        <p:nvSpPr>
          <p:cNvPr id="16" name="Tekstvak 15"/>
          <p:cNvSpPr txBox="1"/>
          <p:nvPr/>
        </p:nvSpPr>
        <p:spPr>
          <a:xfrm>
            <a:off x="2214546" y="3500438"/>
            <a:ext cx="4000528" cy="584775"/>
          </a:xfrm>
          <a:prstGeom prst="rect">
            <a:avLst/>
          </a:prstGeom>
          <a:noFill/>
        </p:spPr>
        <p:txBody>
          <a:bodyPr wrap="square" rtlCol="0">
            <a:spAutoFit/>
          </a:bodyPr>
          <a:lstStyle/>
          <a:p>
            <a:pPr algn="ctr"/>
            <a:r>
              <a:rPr lang="nl-NL" sz="3200" b="1" dirty="0"/>
              <a:t>Nauwkeuriger:</a:t>
            </a:r>
          </a:p>
        </p:txBody>
      </p:sp>
      <p:sp>
        <p:nvSpPr>
          <p:cNvPr id="17" name="Tekstvak 16"/>
          <p:cNvSpPr txBox="1"/>
          <p:nvPr/>
        </p:nvSpPr>
        <p:spPr>
          <a:xfrm>
            <a:off x="2786050" y="4286256"/>
            <a:ext cx="3000396" cy="523220"/>
          </a:xfrm>
          <a:prstGeom prst="rect">
            <a:avLst/>
          </a:prstGeom>
          <a:noFill/>
        </p:spPr>
        <p:txBody>
          <a:bodyPr wrap="square" rtlCol="0">
            <a:spAutoFit/>
          </a:bodyPr>
          <a:lstStyle/>
          <a:p>
            <a:r>
              <a:rPr lang="nl-NL" sz="2800" b="1" dirty="0"/>
              <a:t>208-(0,7*leeftijd).</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logo voor op shirt.jpg"/>
          <p:cNvPicPr>
            <a:picLocks noChangeAspect="1"/>
          </p:cNvPicPr>
          <p:nvPr/>
        </p:nvPicPr>
        <p:blipFill>
          <a:blip r:embed="rId2" cstate="print"/>
          <a:stretch>
            <a:fillRect/>
          </a:stretch>
        </p:blipFill>
        <p:spPr>
          <a:xfrm>
            <a:off x="6300192" y="5981702"/>
            <a:ext cx="1620975" cy="557210"/>
          </a:xfrm>
          <a:prstGeom prst="rect">
            <a:avLst/>
          </a:prstGeom>
          <a:ln w="19050">
            <a:solidFill>
              <a:schemeClr val="tx2">
                <a:lumMod val="75000"/>
              </a:schemeClr>
            </a:solidFill>
          </a:ln>
        </p:spPr>
      </p:pic>
      <p:sp>
        <p:nvSpPr>
          <p:cNvPr id="9" name="Rechthoek 8"/>
          <p:cNvSpPr/>
          <p:nvPr/>
        </p:nvSpPr>
        <p:spPr>
          <a:xfrm>
            <a:off x="323529" y="1428737"/>
            <a:ext cx="8712968" cy="3447098"/>
          </a:xfrm>
          <a:prstGeom prst="rect">
            <a:avLst/>
          </a:prstGeom>
        </p:spPr>
        <p:txBody>
          <a:bodyPr wrap="square">
            <a:spAutoFit/>
          </a:bodyPr>
          <a:lstStyle/>
          <a:p>
            <a:pPr>
              <a:buFont typeface="Arial" pitchFamily="34" charset="0"/>
              <a:buChar char="•"/>
            </a:pPr>
            <a:r>
              <a:rPr lang="nl-NL" sz="2800" dirty="0">
                <a:latin typeface="Arial" pitchFamily="34" charset="0"/>
                <a:cs typeface="Arial" pitchFamily="34" charset="0"/>
              </a:rPr>
              <a:t> </a:t>
            </a:r>
            <a:r>
              <a:rPr lang="nl-NL" sz="2700" b="1" dirty="0">
                <a:cs typeface="Arial" pitchFamily="34" charset="0"/>
              </a:rPr>
              <a:t>6 minuten joggen/dribbelen.</a:t>
            </a:r>
          </a:p>
          <a:p>
            <a:pPr>
              <a:buFont typeface="Arial" pitchFamily="34" charset="0"/>
              <a:buChar char="•"/>
            </a:pPr>
            <a:r>
              <a:rPr lang="nl-NL" sz="2700" dirty="0">
                <a:cs typeface="Arial" pitchFamily="34" charset="0"/>
              </a:rPr>
              <a:t> </a:t>
            </a:r>
            <a:r>
              <a:rPr lang="nl-NL" sz="2700" b="1" dirty="0">
                <a:cs typeface="Arial" pitchFamily="34" charset="0"/>
              </a:rPr>
              <a:t>Na de 6</a:t>
            </a:r>
            <a:r>
              <a:rPr lang="nl-NL" sz="2700" b="1" baseline="30000" dirty="0">
                <a:cs typeface="Arial" pitchFamily="34" charset="0"/>
              </a:rPr>
              <a:t>e</a:t>
            </a:r>
            <a:r>
              <a:rPr lang="nl-NL" sz="2700" b="1" dirty="0">
                <a:cs typeface="Arial" pitchFamily="34" charset="0"/>
              </a:rPr>
              <a:t> minuut 2 minuten 7 km/p.u.</a:t>
            </a:r>
          </a:p>
          <a:p>
            <a:pPr>
              <a:buFont typeface="Arial" pitchFamily="34" charset="0"/>
              <a:buChar char="•"/>
            </a:pPr>
            <a:r>
              <a:rPr lang="nl-NL" sz="2700" dirty="0">
                <a:cs typeface="Arial" pitchFamily="34" charset="0"/>
              </a:rPr>
              <a:t> </a:t>
            </a:r>
            <a:r>
              <a:rPr lang="nl-NL" sz="2700" b="1" dirty="0">
                <a:cs typeface="Arial" pitchFamily="34" charset="0"/>
              </a:rPr>
              <a:t>Na 2 minuten naar 8 km/p.u.</a:t>
            </a:r>
          </a:p>
          <a:p>
            <a:pPr>
              <a:buFont typeface="Arial" pitchFamily="34" charset="0"/>
              <a:buChar char="•"/>
            </a:pPr>
            <a:r>
              <a:rPr lang="nl-NL" sz="2700" b="1" dirty="0">
                <a:cs typeface="Arial" pitchFamily="34" charset="0"/>
              </a:rPr>
              <a:t> Na 2 minuten naar 9 km/ p.u.</a:t>
            </a:r>
          </a:p>
          <a:p>
            <a:pPr>
              <a:buFont typeface="Arial" pitchFamily="34" charset="0"/>
              <a:buChar char="•"/>
            </a:pPr>
            <a:r>
              <a:rPr lang="nl-NL" sz="2700" dirty="0">
                <a:cs typeface="Arial" pitchFamily="34" charset="0"/>
              </a:rPr>
              <a:t> </a:t>
            </a:r>
            <a:r>
              <a:rPr lang="nl-NL" sz="2700" b="1" dirty="0">
                <a:cs typeface="Arial" pitchFamily="34" charset="0"/>
              </a:rPr>
              <a:t>Doorgaan tot opgave.</a:t>
            </a:r>
          </a:p>
          <a:p>
            <a:pPr>
              <a:buFont typeface="Arial" pitchFamily="34" charset="0"/>
              <a:buChar char="•"/>
            </a:pPr>
            <a:r>
              <a:rPr lang="nl-NL" sz="2700" dirty="0">
                <a:cs typeface="Arial" pitchFamily="34" charset="0"/>
              </a:rPr>
              <a:t> </a:t>
            </a:r>
            <a:r>
              <a:rPr lang="nl-NL" sz="2700" b="1" dirty="0">
                <a:cs typeface="Arial" pitchFamily="34" charset="0"/>
              </a:rPr>
              <a:t>De laatste versnelling moet je tenminste 1 min. volhouden </a:t>
            </a:r>
          </a:p>
          <a:p>
            <a:pPr>
              <a:buFont typeface="Arial" pitchFamily="34" charset="0"/>
              <a:buChar char="•"/>
            </a:pPr>
            <a:r>
              <a:rPr lang="nl-NL" sz="2700" dirty="0">
                <a:cs typeface="Arial" pitchFamily="34" charset="0"/>
              </a:rPr>
              <a:t> </a:t>
            </a:r>
            <a:r>
              <a:rPr lang="nl-NL" sz="2700" b="1" dirty="0">
                <a:cs typeface="Arial" pitchFamily="34" charset="0"/>
              </a:rPr>
              <a:t>Onthoud je laatste versnelling met hartslag.</a:t>
            </a:r>
          </a:p>
          <a:p>
            <a:endParaRPr lang="nl-NL" sz="2800" dirty="0">
              <a:latin typeface="Arial" pitchFamily="34" charset="0"/>
              <a:cs typeface="Arial" pitchFamily="34" charset="0"/>
            </a:endParaRPr>
          </a:p>
        </p:txBody>
      </p:sp>
      <p:sp>
        <p:nvSpPr>
          <p:cNvPr id="10" name="Tijdelijke aanduiding voor datum 9"/>
          <p:cNvSpPr>
            <a:spLocks noGrp="1"/>
          </p:cNvSpPr>
          <p:nvPr>
            <p:ph type="dt" sz="half" idx="10"/>
          </p:nvPr>
        </p:nvSpPr>
        <p:spPr/>
        <p:txBody>
          <a:bodyPr/>
          <a:lstStyle/>
          <a:p>
            <a:fld id="{D8640E99-5BEF-402B-A746-27FDD05C1934}" type="datetime1">
              <a:rPr lang="nl-NL" smtClean="0"/>
              <a:pPr/>
              <a:t>14-11-2019</a:t>
            </a:fld>
            <a:endParaRPr lang="nl-NL"/>
          </a:p>
        </p:txBody>
      </p:sp>
      <p:sp>
        <p:nvSpPr>
          <p:cNvPr id="12" name="Tijdelijke aanduiding voor voettekst 11"/>
          <p:cNvSpPr>
            <a:spLocks noGrp="1"/>
          </p:cNvSpPr>
          <p:nvPr>
            <p:ph type="ftr" sz="quarter" idx="11"/>
          </p:nvPr>
        </p:nvSpPr>
        <p:spPr/>
        <p:txBody>
          <a:bodyPr/>
          <a:lstStyle/>
          <a:p>
            <a:r>
              <a:rPr lang="nl-NL"/>
              <a:t>Trainen op basis van hartslagzones.</a:t>
            </a:r>
          </a:p>
        </p:txBody>
      </p:sp>
      <p:sp>
        <p:nvSpPr>
          <p:cNvPr id="14" name="Titel 13"/>
          <p:cNvSpPr>
            <a:spLocks noGrp="1"/>
          </p:cNvSpPr>
          <p:nvPr>
            <p:ph type="title"/>
          </p:nvPr>
        </p:nvSpPr>
        <p:spPr>
          <a:xfrm>
            <a:off x="857224" y="571481"/>
            <a:ext cx="7772400" cy="857256"/>
          </a:xfrm>
        </p:spPr>
        <p:txBody>
          <a:bodyPr/>
          <a:lstStyle/>
          <a:p>
            <a:pPr algn="ctr"/>
            <a:r>
              <a:rPr lang="nl-NL" dirty="0">
                <a:hlinkClick r:id="rId3" action="ppaction://hlinkfile"/>
              </a:rPr>
              <a:t>Maximaaltest. </a:t>
            </a:r>
            <a:endParaRPr lang="nl-NL" dirty="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F922E5E-5A52-414D-9F89-FF66878F4C1E}" type="datetime1">
              <a:rPr lang="nl-NL" smtClean="0"/>
              <a:pPr/>
              <a:t>14-11-2019</a:t>
            </a:fld>
            <a:endParaRPr lang="nl-NL" dirty="0"/>
          </a:p>
        </p:txBody>
      </p:sp>
      <p:sp>
        <p:nvSpPr>
          <p:cNvPr id="3" name="Tijdelijke aanduiding voor voettekst 2"/>
          <p:cNvSpPr>
            <a:spLocks noGrp="1"/>
          </p:cNvSpPr>
          <p:nvPr>
            <p:ph type="ftr" sz="quarter" idx="11"/>
          </p:nvPr>
        </p:nvSpPr>
        <p:spPr>
          <a:xfrm>
            <a:off x="3143240" y="6357958"/>
            <a:ext cx="2895600" cy="365125"/>
          </a:xfrm>
        </p:spPr>
        <p:txBody>
          <a:bodyPr/>
          <a:lstStyle/>
          <a:p>
            <a:r>
              <a:rPr lang="nl-NL"/>
              <a:t>Trainen op basis van hartslagzones.</a:t>
            </a:r>
            <a:endParaRPr lang="nl-NL" dirty="0"/>
          </a:p>
        </p:txBody>
      </p:sp>
      <p:cxnSp>
        <p:nvCxnSpPr>
          <p:cNvPr id="5" name="Rechte verbindingslijn met pijl 4"/>
          <p:cNvCxnSpPr/>
          <p:nvPr/>
        </p:nvCxnSpPr>
        <p:spPr>
          <a:xfrm rot="5400000" flipH="1" flipV="1">
            <a:off x="-249271" y="3821115"/>
            <a:ext cx="392909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Rechte verbindingslijn met pijl 5"/>
          <p:cNvCxnSpPr/>
          <p:nvPr/>
        </p:nvCxnSpPr>
        <p:spPr>
          <a:xfrm flipV="1">
            <a:off x="1714480" y="5786454"/>
            <a:ext cx="4991930" cy="103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Parallellogram 7"/>
          <p:cNvSpPr/>
          <p:nvPr/>
        </p:nvSpPr>
        <p:spPr>
          <a:xfrm rot="12265218" flipV="1">
            <a:off x="2000651" y="4235097"/>
            <a:ext cx="4359936" cy="559188"/>
          </a:xfrm>
          <a:prstGeom prst="parallelogram">
            <a:avLst>
              <a:gd name="adj" fmla="val 56720"/>
            </a:avLst>
          </a:prstGeom>
          <a:scene3d>
            <a:camera prst="orthographicFront">
              <a:rot lat="6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nl-NL" dirty="0"/>
              <a:t>TRAININGSNIVEAU</a:t>
            </a:r>
          </a:p>
        </p:txBody>
      </p:sp>
      <p:cxnSp>
        <p:nvCxnSpPr>
          <p:cNvPr id="10" name="Rechte verbindingslijn 9"/>
          <p:cNvCxnSpPr/>
          <p:nvPr/>
        </p:nvCxnSpPr>
        <p:spPr>
          <a:xfrm>
            <a:off x="2071670" y="2714620"/>
            <a:ext cx="4143404" cy="200026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al 12"/>
          <p:cNvSpPr/>
          <p:nvPr/>
        </p:nvSpPr>
        <p:spPr>
          <a:xfrm>
            <a:off x="2143108" y="2714620"/>
            <a:ext cx="142876"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p:cNvSpPr/>
          <p:nvPr/>
        </p:nvSpPr>
        <p:spPr>
          <a:xfrm>
            <a:off x="2786050" y="3000372"/>
            <a:ext cx="142876"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p:cNvSpPr/>
          <p:nvPr/>
        </p:nvSpPr>
        <p:spPr>
          <a:xfrm>
            <a:off x="3428992" y="3286124"/>
            <a:ext cx="142876"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p:cNvSpPr/>
          <p:nvPr/>
        </p:nvSpPr>
        <p:spPr>
          <a:xfrm>
            <a:off x="4214810" y="3643314"/>
            <a:ext cx="142876"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p:cNvSpPr/>
          <p:nvPr/>
        </p:nvSpPr>
        <p:spPr>
          <a:xfrm>
            <a:off x="5072066" y="4071942"/>
            <a:ext cx="142876"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p:cNvSpPr/>
          <p:nvPr/>
        </p:nvSpPr>
        <p:spPr>
          <a:xfrm>
            <a:off x="5857884" y="4429132"/>
            <a:ext cx="142876"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kstvak 20"/>
          <p:cNvSpPr txBox="1"/>
          <p:nvPr/>
        </p:nvSpPr>
        <p:spPr>
          <a:xfrm>
            <a:off x="4643438" y="2857496"/>
            <a:ext cx="1857388" cy="307777"/>
          </a:xfrm>
          <a:prstGeom prst="rect">
            <a:avLst/>
          </a:prstGeom>
          <a:noFill/>
        </p:spPr>
        <p:txBody>
          <a:bodyPr wrap="square" rtlCol="0">
            <a:spAutoFit/>
          </a:bodyPr>
          <a:lstStyle/>
          <a:p>
            <a:r>
              <a:rPr lang="nl-NL" sz="1400" b="1" dirty="0"/>
              <a:t>max. hartfrequentie.</a:t>
            </a:r>
          </a:p>
        </p:txBody>
      </p:sp>
      <p:cxnSp>
        <p:nvCxnSpPr>
          <p:cNvPr id="23" name="Rechte verbindingslijn 22"/>
          <p:cNvCxnSpPr/>
          <p:nvPr/>
        </p:nvCxnSpPr>
        <p:spPr>
          <a:xfrm rot="5400000">
            <a:off x="1821637" y="5750735"/>
            <a:ext cx="142876" cy="71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rot="5400000">
            <a:off x="1893075" y="5750735"/>
            <a:ext cx="142876" cy="71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rot="10800000" flipV="1">
            <a:off x="1643042" y="5500702"/>
            <a:ext cx="142876" cy="71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rot="10800000" flipV="1">
            <a:off x="1643042" y="5572140"/>
            <a:ext cx="142876" cy="71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kstvak 37"/>
          <p:cNvSpPr txBox="1"/>
          <p:nvPr/>
        </p:nvSpPr>
        <p:spPr>
          <a:xfrm>
            <a:off x="2000232" y="5857892"/>
            <a:ext cx="428628" cy="307777"/>
          </a:xfrm>
          <a:prstGeom prst="rect">
            <a:avLst/>
          </a:prstGeom>
          <a:noFill/>
        </p:spPr>
        <p:txBody>
          <a:bodyPr wrap="square" rtlCol="0">
            <a:spAutoFit/>
          </a:bodyPr>
          <a:lstStyle/>
          <a:p>
            <a:r>
              <a:rPr lang="nl-NL" sz="1400" b="1" dirty="0"/>
              <a:t>20</a:t>
            </a:r>
          </a:p>
        </p:txBody>
      </p:sp>
      <p:sp>
        <p:nvSpPr>
          <p:cNvPr id="39" name="Tekstvak 38"/>
          <p:cNvSpPr txBox="1"/>
          <p:nvPr/>
        </p:nvSpPr>
        <p:spPr>
          <a:xfrm>
            <a:off x="2643174" y="5857892"/>
            <a:ext cx="428628" cy="307777"/>
          </a:xfrm>
          <a:prstGeom prst="rect">
            <a:avLst/>
          </a:prstGeom>
          <a:noFill/>
        </p:spPr>
        <p:txBody>
          <a:bodyPr wrap="square" rtlCol="0">
            <a:spAutoFit/>
          </a:bodyPr>
          <a:lstStyle/>
          <a:p>
            <a:r>
              <a:rPr lang="nl-NL" sz="1400" b="1" dirty="0"/>
              <a:t>30</a:t>
            </a:r>
          </a:p>
        </p:txBody>
      </p:sp>
      <p:sp>
        <p:nvSpPr>
          <p:cNvPr id="40" name="Tekstvak 39"/>
          <p:cNvSpPr txBox="1"/>
          <p:nvPr/>
        </p:nvSpPr>
        <p:spPr>
          <a:xfrm>
            <a:off x="5715008" y="5857892"/>
            <a:ext cx="428628" cy="307777"/>
          </a:xfrm>
          <a:prstGeom prst="rect">
            <a:avLst/>
          </a:prstGeom>
          <a:noFill/>
        </p:spPr>
        <p:txBody>
          <a:bodyPr wrap="square" rtlCol="0">
            <a:spAutoFit/>
          </a:bodyPr>
          <a:lstStyle/>
          <a:p>
            <a:r>
              <a:rPr lang="nl-NL" sz="1400" b="1" dirty="0"/>
              <a:t>70</a:t>
            </a:r>
          </a:p>
        </p:txBody>
      </p:sp>
      <p:sp>
        <p:nvSpPr>
          <p:cNvPr id="41" name="Tekstvak 40"/>
          <p:cNvSpPr txBox="1"/>
          <p:nvPr/>
        </p:nvSpPr>
        <p:spPr>
          <a:xfrm>
            <a:off x="3286116" y="5857892"/>
            <a:ext cx="428628" cy="307777"/>
          </a:xfrm>
          <a:prstGeom prst="rect">
            <a:avLst/>
          </a:prstGeom>
          <a:noFill/>
        </p:spPr>
        <p:txBody>
          <a:bodyPr wrap="square" rtlCol="0">
            <a:spAutoFit/>
          </a:bodyPr>
          <a:lstStyle/>
          <a:p>
            <a:r>
              <a:rPr lang="nl-NL" sz="1400" b="1" dirty="0"/>
              <a:t>40</a:t>
            </a:r>
          </a:p>
        </p:txBody>
      </p:sp>
      <p:sp>
        <p:nvSpPr>
          <p:cNvPr id="42" name="Tekstvak 41"/>
          <p:cNvSpPr txBox="1"/>
          <p:nvPr/>
        </p:nvSpPr>
        <p:spPr>
          <a:xfrm>
            <a:off x="4857752" y="5857892"/>
            <a:ext cx="428628" cy="307777"/>
          </a:xfrm>
          <a:prstGeom prst="rect">
            <a:avLst/>
          </a:prstGeom>
          <a:noFill/>
        </p:spPr>
        <p:txBody>
          <a:bodyPr wrap="square" rtlCol="0">
            <a:spAutoFit/>
          </a:bodyPr>
          <a:lstStyle/>
          <a:p>
            <a:r>
              <a:rPr lang="nl-NL" sz="1400" b="1" dirty="0"/>
              <a:t>60</a:t>
            </a:r>
          </a:p>
        </p:txBody>
      </p:sp>
      <p:sp>
        <p:nvSpPr>
          <p:cNvPr id="43" name="Tekstvak 42"/>
          <p:cNvSpPr txBox="1"/>
          <p:nvPr/>
        </p:nvSpPr>
        <p:spPr>
          <a:xfrm>
            <a:off x="4071934" y="5857892"/>
            <a:ext cx="428628" cy="307777"/>
          </a:xfrm>
          <a:prstGeom prst="rect">
            <a:avLst/>
          </a:prstGeom>
          <a:noFill/>
        </p:spPr>
        <p:txBody>
          <a:bodyPr wrap="square" rtlCol="0">
            <a:spAutoFit/>
          </a:bodyPr>
          <a:lstStyle/>
          <a:p>
            <a:r>
              <a:rPr lang="nl-NL" sz="1400" b="1" dirty="0"/>
              <a:t>50</a:t>
            </a:r>
          </a:p>
        </p:txBody>
      </p:sp>
      <p:sp>
        <p:nvSpPr>
          <p:cNvPr id="44" name="Tekstvak 43"/>
          <p:cNvSpPr txBox="1"/>
          <p:nvPr/>
        </p:nvSpPr>
        <p:spPr>
          <a:xfrm>
            <a:off x="1214414" y="5214950"/>
            <a:ext cx="428628" cy="307777"/>
          </a:xfrm>
          <a:prstGeom prst="rect">
            <a:avLst/>
          </a:prstGeom>
          <a:noFill/>
        </p:spPr>
        <p:txBody>
          <a:bodyPr wrap="square" rtlCol="0">
            <a:spAutoFit/>
          </a:bodyPr>
          <a:lstStyle/>
          <a:p>
            <a:r>
              <a:rPr lang="nl-NL" sz="1400" b="1" dirty="0"/>
              <a:t>90</a:t>
            </a:r>
          </a:p>
        </p:txBody>
      </p:sp>
      <p:sp>
        <p:nvSpPr>
          <p:cNvPr id="45" name="Tekstvak 44"/>
          <p:cNvSpPr txBox="1"/>
          <p:nvPr/>
        </p:nvSpPr>
        <p:spPr>
          <a:xfrm>
            <a:off x="1142976" y="4857760"/>
            <a:ext cx="500066" cy="307777"/>
          </a:xfrm>
          <a:prstGeom prst="rect">
            <a:avLst/>
          </a:prstGeom>
          <a:noFill/>
        </p:spPr>
        <p:txBody>
          <a:bodyPr wrap="square" rtlCol="0">
            <a:spAutoFit/>
          </a:bodyPr>
          <a:lstStyle/>
          <a:p>
            <a:r>
              <a:rPr lang="nl-NL" sz="1400" b="1" dirty="0"/>
              <a:t>110</a:t>
            </a:r>
          </a:p>
        </p:txBody>
      </p:sp>
      <p:sp>
        <p:nvSpPr>
          <p:cNvPr id="46" name="Tekstvak 45"/>
          <p:cNvSpPr txBox="1"/>
          <p:nvPr/>
        </p:nvSpPr>
        <p:spPr>
          <a:xfrm>
            <a:off x="1142976" y="4429132"/>
            <a:ext cx="500066" cy="307777"/>
          </a:xfrm>
          <a:prstGeom prst="rect">
            <a:avLst/>
          </a:prstGeom>
          <a:noFill/>
        </p:spPr>
        <p:txBody>
          <a:bodyPr wrap="square" rtlCol="0">
            <a:spAutoFit/>
          </a:bodyPr>
          <a:lstStyle/>
          <a:p>
            <a:r>
              <a:rPr lang="nl-NL" sz="1400" b="1" dirty="0"/>
              <a:t>130</a:t>
            </a:r>
          </a:p>
        </p:txBody>
      </p:sp>
      <p:sp>
        <p:nvSpPr>
          <p:cNvPr id="47" name="Tekstvak 46"/>
          <p:cNvSpPr txBox="1"/>
          <p:nvPr/>
        </p:nvSpPr>
        <p:spPr>
          <a:xfrm>
            <a:off x="1142976" y="4000504"/>
            <a:ext cx="500066" cy="307777"/>
          </a:xfrm>
          <a:prstGeom prst="rect">
            <a:avLst/>
          </a:prstGeom>
          <a:noFill/>
        </p:spPr>
        <p:txBody>
          <a:bodyPr wrap="square" rtlCol="0">
            <a:spAutoFit/>
          </a:bodyPr>
          <a:lstStyle/>
          <a:p>
            <a:r>
              <a:rPr lang="nl-NL" sz="1400" b="1" dirty="0"/>
              <a:t>150</a:t>
            </a:r>
          </a:p>
        </p:txBody>
      </p:sp>
      <p:sp>
        <p:nvSpPr>
          <p:cNvPr id="48" name="Tekstvak 47"/>
          <p:cNvSpPr txBox="1"/>
          <p:nvPr/>
        </p:nvSpPr>
        <p:spPr>
          <a:xfrm>
            <a:off x="1142976" y="3500438"/>
            <a:ext cx="500066" cy="307777"/>
          </a:xfrm>
          <a:prstGeom prst="rect">
            <a:avLst/>
          </a:prstGeom>
          <a:noFill/>
        </p:spPr>
        <p:txBody>
          <a:bodyPr wrap="square" rtlCol="0">
            <a:spAutoFit/>
          </a:bodyPr>
          <a:lstStyle/>
          <a:p>
            <a:r>
              <a:rPr lang="nl-NL" sz="1400" b="1" dirty="0"/>
              <a:t>170</a:t>
            </a:r>
          </a:p>
        </p:txBody>
      </p:sp>
      <p:sp>
        <p:nvSpPr>
          <p:cNvPr id="49" name="Tekstvak 48"/>
          <p:cNvSpPr txBox="1"/>
          <p:nvPr/>
        </p:nvSpPr>
        <p:spPr>
          <a:xfrm>
            <a:off x="1142976" y="2643182"/>
            <a:ext cx="500066" cy="307777"/>
          </a:xfrm>
          <a:prstGeom prst="rect">
            <a:avLst/>
          </a:prstGeom>
          <a:noFill/>
        </p:spPr>
        <p:txBody>
          <a:bodyPr wrap="square" rtlCol="0">
            <a:spAutoFit/>
          </a:bodyPr>
          <a:lstStyle/>
          <a:p>
            <a:r>
              <a:rPr lang="nl-NL" sz="1400" b="1" dirty="0"/>
              <a:t>210</a:t>
            </a:r>
          </a:p>
        </p:txBody>
      </p:sp>
      <p:sp>
        <p:nvSpPr>
          <p:cNvPr id="50" name="Tekstvak 49"/>
          <p:cNvSpPr txBox="1"/>
          <p:nvPr/>
        </p:nvSpPr>
        <p:spPr>
          <a:xfrm rot="16200000">
            <a:off x="418318" y="3351491"/>
            <a:ext cx="1071570" cy="369332"/>
          </a:xfrm>
          <a:prstGeom prst="rect">
            <a:avLst/>
          </a:prstGeom>
          <a:noFill/>
        </p:spPr>
        <p:txBody>
          <a:bodyPr wrap="square" rtlCol="0">
            <a:spAutoFit/>
          </a:bodyPr>
          <a:lstStyle/>
          <a:p>
            <a:r>
              <a:rPr lang="nl-NL" b="1" dirty="0" err="1"/>
              <a:t>slg</a:t>
            </a:r>
            <a:r>
              <a:rPr lang="nl-NL" b="1" dirty="0"/>
              <a:t>/min</a:t>
            </a:r>
            <a:r>
              <a:rPr lang="nl-NL" dirty="0"/>
              <a:t>.</a:t>
            </a:r>
          </a:p>
        </p:txBody>
      </p:sp>
      <p:sp>
        <p:nvSpPr>
          <p:cNvPr id="32" name="Tekstvak 31"/>
          <p:cNvSpPr txBox="1"/>
          <p:nvPr/>
        </p:nvSpPr>
        <p:spPr>
          <a:xfrm>
            <a:off x="1142976" y="428604"/>
            <a:ext cx="7072362" cy="646331"/>
          </a:xfrm>
          <a:prstGeom prst="rect">
            <a:avLst/>
          </a:prstGeom>
          <a:noFill/>
        </p:spPr>
        <p:txBody>
          <a:bodyPr wrap="square" rtlCol="0">
            <a:spAutoFit/>
          </a:bodyPr>
          <a:lstStyle/>
          <a:p>
            <a:pPr algn="ctr"/>
            <a:r>
              <a:rPr lang="nl-NL" sz="3600" dirty="0"/>
              <a:t>Het verouderingsproces.</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F922E5E-5A52-414D-9F89-FF66878F4C1E}" type="datetime1">
              <a:rPr lang="nl-NL" smtClean="0"/>
              <a:pPr/>
              <a:t>14-11-2019</a:t>
            </a:fld>
            <a:endParaRPr lang="nl-NL" dirty="0"/>
          </a:p>
        </p:txBody>
      </p:sp>
      <p:sp>
        <p:nvSpPr>
          <p:cNvPr id="3" name="Tijdelijke aanduiding voor voettekst 2"/>
          <p:cNvSpPr>
            <a:spLocks noGrp="1"/>
          </p:cNvSpPr>
          <p:nvPr>
            <p:ph type="ftr" sz="quarter" idx="11"/>
          </p:nvPr>
        </p:nvSpPr>
        <p:spPr/>
        <p:txBody>
          <a:bodyPr/>
          <a:lstStyle/>
          <a:p>
            <a:r>
              <a:rPr lang="nl-NL"/>
              <a:t>Trainen op basis van hartslagzones.</a:t>
            </a:r>
            <a:endParaRPr lang="nl-NL" dirty="0"/>
          </a:p>
        </p:txBody>
      </p:sp>
      <p:sp>
        <p:nvSpPr>
          <p:cNvPr id="4" name="Tekstvak 3"/>
          <p:cNvSpPr txBox="1"/>
          <p:nvPr/>
        </p:nvSpPr>
        <p:spPr>
          <a:xfrm>
            <a:off x="178579" y="317452"/>
            <a:ext cx="8786842" cy="523220"/>
          </a:xfrm>
          <a:prstGeom prst="rect">
            <a:avLst/>
          </a:prstGeom>
          <a:noFill/>
        </p:spPr>
        <p:txBody>
          <a:bodyPr wrap="square" rtlCol="0">
            <a:spAutoFit/>
          </a:bodyPr>
          <a:lstStyle/>
          <a:p>
            <a:r>
              <a:rPr lang="nl-NL" sz="2800" b="1" dirty="0"/>
              <a:t>Factoren die de  (maximale) hartslag kunnen beïnvloeden.</a:t>
            </a:r>
          </a:p>
        </p:txBody>
      </p:sp>
      <p:sp>
        <p:nvSpPr>
          <p:cNvPr id="5" name="Tekstvak 4"/>
          <p:cNvSpPr txBox="1"/>
          <p:nvPr/>
        </p:nvSpPr>
        <p:spPr>
          <a:xfrm>
            <a:off x="571472" y="1643050"/>
            <a:ext cx="6592816" cy="3108543"/>
          </a:xfrm>
          <a:prstGeom prst="rect">
            <a:avLst/>
          </a:prstGeom>
          <a:noFill/>
        </p:spPr>
        <p:txBody>
          <a:bodyPr wrap="square" rtlCol="0">
            <a:spAutoFit/>
          </a:bodyPr>
          <a:lstStyle/>
          <a:p>
            <a:pPr>
              <a:buFont typeface="Arial" pitchFamily="34" charset="0"/>
              <a:buChar char="•"/>
            </a:pPr>
            <a:r>
              <a:rPr lang="nl-NL" sz="2800" b="1" dirty="0"/>
              <a:t>Medicatie (bètablokkers) </a:t>
            </a:r>
          </a:p>
          <a:p>
            <a:pPr>
              <a:buFont typeface="Arial" pitchFamily="34" charset="0"/>
              <a:buChar char="•"/>
            </a:pPr>
            <a:r>
              <a:rPr lang="nl-NL" sz="2800" b="1" dirty="0"/>
              <a:t>Stress. (verhoogde ademhaling).</a:t>
            </a:r>
          </a:p>
          <a:p>
            <a:pPr>
              <a:buFont typeface="Arial" pitchFamily="34" charset="0"/>
              <a:buChar char="•"/>
            </a:pPr>
            <a:r>
              <a:rPr lang="nl-NL" sz="2800" b="1" dirty="0"/>
              <a:t>Temperatuur.</a:t>
            </a:r>
          </a:p>
          <a:p>
            <a:pPr>
              <a:buFont typeface="Arial" pitchFamily="34" charset="0"/>
              <a:buChar char="•"/>
            </a:pPr>
            <a:r>
              <a:rPr lang="nl-NL" sz="2800" b="1" dirty="0"/>
              <a:t>Luchtvochtigheid.</a:t>
            </a:r>
          </a:p>
          <a:p>
            <a:pPr>
              <a:buFont typeface="Arial" pitchFamily="34" charset="0"/>
              <a:buChar char="•"/>
            </a:pPr>
            <a:r>
              <a:rPr lang="nl-NL" sz="2800" b="1" dirty="0"/>
              <a:t>Hoogte.</a:t>
            </a:r>
          </a:p>
          <a:p>
            <a:pPr>
              <a:buFont typeface="Arial" pitchFamily="34" charset="0"/>
              <a:buChar char="•"/>
            </a:pPr>
            <a:r>
              <a:rPr lang="nl-NL" sz="2800" b="1" dirty="0"/>
              <a:t>Ziekte.</a:t>
            </a:r>
          </a:p>
          <a:p>
            <a:pPr>
              <a:buFont typeface="Arial" pitchFamily="34" charset="0"/>
              <a:buChar char="•"/>
            </a:pPr>
            <a:r>
              <a:rPr lang="nl-NL" sz="2800" b="1" dirty="0"/>
              <a:t>Kortdurende belastingen.</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642918"/>
            <a:ext cx="8358214" cy="642942"/>
          </a:xfrm>
        </p:spPr>
        <p:txBody>
          <a:bodyPr>
            <a:normAutofit fontScale="90000"/>
          </a:bodyPr>
          <a:lstStyle/>
          <a:p>
            <a:r>
              <a:rPr lang="nl-NL" dirty="0"/>
              <a:t>Trainen op basis van hartslagzones </a:t>
            </a:r>
            <a:br>
              <a:rPr lang="nl-NL" dirty="0"/>
            </a:br>
            <a:endParaRPr lang="nl-NL" dirty="0"/>
          </a:p>
        </p:txBody>
      </p:sp>
      <p:pic>
        <p:nvPicPr>
          <p:cNvPr id="11" name="Afbeelding 10" descr="logo voor op shirt.jpg"/>
          <p:cNvPicPr>
            <a:picLocks noChangeAspect="1"/>
          </p:cNvPicPr>
          <p:nvPr/>
        </p:nvPicPr>
        <p:blipFill>
          <a:blip r:embed="rId2" cstate="print"/>
          <a:stretch>
            <a:fillRect/>
          </a:stretch>
        </p:blipFill>
        <p:spPr>
          <a:xfrm>
            <a:off x="7143768" y="6000768"/>
            <a:ext cx="1620975" cy="557210"/>
          </a:xfrm>
          <a:prstGeom prst="rect">
            <a:avLst/>
          </a:prstGeom>
          <a:ln w="19050">
            <a:solidFill>
              <a:schemeClr val="tx2">
                <a:lumMod val="75000"/>
              </a:schemeClr>
            </a:solidFill>
          </a:ln>
        </p:spPr>
      </p:pic>
      <p:graphicFrame>
        <p:nvGraphicFramePr>
          <p:cNvPr id="10" name="Tabel 9"/>
          <p:cNvGraphicFramePr>
            <a:graphicFrameLocks noGrp="1"/>
          </p:cNvGraphicFramePr>
          <p:nvPr>
            <p:extLst>
              <p:ext uri="{D42A27DB-BD31-4B8C-83A1-F6EECF244321}">
                <p14:modId xmlns:p14="http://schemas.microsoft.com/office/powerpoint/2010/main" val="932628493"/>
              </p:ext>
            </p:extLst>
          </p:nvPr>
        </p:nvGraphicFramePr>
        <p:xfrm>
          <a:off x="821505" y="1350804"/>
          <a:ext cx="7500990" cy="4300352"/>
        </p:xfrm>
        <a:graphic>
          <a:graphicData uri="http://schemas.openxmlformats.org/drawingml/2006/table">
            <a:tbl>
              <a:tblPr/>
              <a:tblGrid>
                <a:gridCol w="2500330">
                  <a:extLst>
                    <a:ext uri="{9D8B030D-6E8A-4147-A177-3AD203B41FA5}">
                      <a16:colId xmlns:a16="http://schemas.microsoft.com/office/drawing/2014/main" val="20000"/>
                    </a:ext>
                  </a:extLst>
                </a:gridCol>
                <a:gridCol w="2500330">
                  <a:extLst>
                    <a:ext uri="{9D8B030D-6E8A-4147-A177-3AD203B41FA5}">
                      <a16:colId xmlns:a16="http://schemas.microsoft.com/office/drawing/2014/main" val="20001"/>
                    </a:ext>
                  </a:extLst>
                </a:gridCol>
                <a:gridCol w="2500330">
                  <a:extLst>
                    <a:ext uri="{9D8B030D-6E8A-4147-A177-3AD203B41FA5}">
                      <a16:colId xmlns:a16="http://schemas.microsoft.com/office/drawing/2014/main" val="20002"/>
                    </a:ext>
                  </a:extLst>
                </a:gridCol>
              </a:tblGrid>
              <a:tr h="571504">
                <a:tc>
                  <a:txBody>
                    <a:bodyPr/>
                    <a:lstStyle/>
                    <a:p>
                      <a:pPr algn="ctr">
                        <a:spcAft>
                          <a:spcPts val="0"/>
                        </a:spcAft>
                      </a:pPr>
                      <a:r>
                        <a:rPr lang="nl-NL" sz="1400" b="1" dirty="0">
                          <a:solidFill>
                            <a:srgbClr val="000000"/>
                          </a:solidFill>
                          <a:latin typeface="+mj-lt"/>
                          <a:ea typeface="Times New Roman"/>
                          <a:cs typeface="Times New Roman"/>
                        </a:rPr>
                        <a:t>Trainingszone</a:t>
                      </a:r>
                      <a:endParaRPr lang="nl-NL" sz="1400" dirty="0">
                        <a:latin typeface="+mj-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solidFill>
                      <a:srgbClr val="E4FAFF"/>
                    </a:solidFill>
                  </a:tcPr>
                </a:tc>
                <a:tc>
                  <a:txBody>
                    <a:bodyPr/>
                    <a:lstStyle/>
                    <a:p>
                      <a:pPr algn="ctr">
                        <a:spcAft>
                          <a:spcPts val="0"/>
                        </a:spcAft>
                      </a:pPr>
                      <a:r>
                        <a:rPr lang="nl-NL" sz="1400" b="1" dirty="0">
                          <a:solidFill>
                            <a:srgbClr val="000000"/>
                          </a:solidFill>
                          <a:latin typeface="+mj-lt"/>
                          <a:ea typeface="Times New Roman"/>
                          <a:cs typeface="Times New Roman"/>
                        </a:rPr>
                        <a:t>Hartslag</a:t>
                      </a:r>
                      <a:endParaRPr lang="nl-NL" sz="1400" dirty="0">
                        <a:latin typeface="+mj-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solidFill>
                      <a:srgbClr val="E4FAFF"/>
                    </a:solidFill>
                  </a:tcPr>
                </a:tc>
                <a:tc>
                  <a:txBody>
                    <a:bodyPr/>
                    <a:lstStyle/>
                    <a:p>
                      <a:pPr algn="ctr">
                        <a:spcAft>
                          <a:spcPts val="0"/>
                        </a:spcAft>
                      </a:pPr>
                      <a:r>
                        <a:rPr lang="nl-NL" sz="1400" b="1" dirty="0">
                          <a:solidFill>
                            <a:srgbClr val="000000"/>
                          </a:solidFill>
                          <a:latin typeface="+mj-lt"/>
                          <a:ea typeface="Times New Roman"/>
                          <a:cs typeface="Times New Roman"/>
                        </a:rPr>
                        <a:t>Zonder hartslagmeter geeft dit enig houvast:</a:t>
                      </a:r>
                      <a:endParaRPr lang="nl-NL" sz="1400" dirty="0">
                        <a:latin typeface="+mj-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solidFill>
                      <a:srgbClr val="E4FAFF"/>
                    </a:solidFill>
                  </a:tcPr>
                </a:tc>
                <a:extLst>
                  <a:ext uri="{0D108BD9-81ED-4DB2-BD59-A6C34878D82A}">
                    <a16:rowId xmlns:a16="http://schemas.microsoft.com/office/drawing/2014/main" val="10000"/>
                  </a:ext>
                </a:extLst>
              </a:tr>
              <a:tr h="571504">
                <a:tc>
                  <a:txBody>
                    <a:bodyPr/>
                    <a:lstStyle/>
                    <a:p>
                      <a:pPr algn="ctr">
                        <a:spcAft>
                          <a:spcPts val="0"/>
                        </a:spcAft>
                      </a:pPr>
                      <a:r>
                        <a:rPr lang="nl-NL" sz="1400" b="1" dirty="0">
                          <a:solidFill>
                            <a:srgbClr val="000000"/>
                          </a:solidFill>
                          <a:latin typeface="+mn-lt"/>
                          <a:ea typeface="Times New Roman"/>
                          <a:cs typeface="Times New Roman"/>
                        </a:rPr>
                        <a:t>Zone 5 (Z5)</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tc>
                  <a:txBody>
                    <a:bodyPr/>
                    <a:lstStyle/>
                    <a:p>
                      <a:pPr algn="ctr">
                        <a:spcAft>
                          <a:spcPts val="0"/>
                        </a:spcAft>
                      </a:pPr>
                      <a:r>
                        <a:rPr lang="nl-NL" sz="1400" b="1" dirty="0">
                          <a:solidFill>
                            <a:srgbClr val="000000"/>
                          </a:solidFill>
                          <a:latin typeface="+mn-lt"/>
                          <a:ea typeface="Times New Roman"/>
                          <a:cs typeface="Times New Roman"/>
                        </a:rPr>
                        <a:t>HFmax-10</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tc>
                  <a:txBody>
                    <a:bodyPr/>
                    <a:lstStyle/>
                    <a:p>
                      <a:pPr algn="l">
                        <a:spcAft>
                          <a:spcPts val="0"/>
                        </a:spcAft>
                      </a:pPr>
                      <a:r>
                        <a:rPr lang="nl-NL" sz="1400" b="1" dirty="0">
                          <a:solidFill>
                            <a:srgbClr val="000000"/>
                          </a:solidFill>
                          <a:latin typeface="+mn-lt"/>
                          <a:ea typeface="Times New Roman"/>
                          <a:cs typeface="Times New Roman"/>
                        </a:rPr>
                        <a:t>Enkele minuten in dit tempo en je krijgt al zware benen.</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spcAft>
                          <a:spcPts val="0"/>
                        </a:spcAft>
                      </a:pPr>
                      <a:r>
                        <a:rPr lang="nl-NL" sz="1400" b="1" dirty="0">
                          <a:solidFill>
                            <a:srgbClr val="000000"/>
                          </a:solidFill>
                          <a:latin typeface="+mn-lt"/>
                          <a:ea typeface="Times New Roman"/>
                          <a:cs typeface="Times New Roman"/>
                        </a:rPr>
                        <a:t>Zone 4 (Z4)</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tc>
                  <a:txBody>
                    <a:bodyPr/>
                    <a:lstStyle/>
                    <a:p>
                      <a:pPr algn="ctr">
                        <a:spcAft>
                          <a:spcPts val="0"/>
                        </a:spcAft>
                      </a:pPr>
                      <a:r>
                        <a:rPr lang="nl-NL" sz="1400" b="1" dirty="0">
                          <a:solidFill>
                            <a:srgbClr val="000000"/>
                          </a:solidFill>
                          <a:latin typeface="+mn-lt"/>
                          <a:ea typeface="Times New Roman"/>
                          <a:cs typeface="Times New Roman"/>
                        </a:rPr>
                        <a:t>HFmax-20</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tc>
                  <a:txBody>
                    <a:bodyPr/>
                    <a:lstStyle/>
                    <a:p>
                      <a:pPr algn="l">
                        <a:spcAft>
                          <a:spcPts val="0"/>
                        </a:spcAft>
                      </a:pPr>
                      <a:r>
                        <a:rPr lang="nl-NL" sz="1400" b="1" dirty="0">
                          <a:solidFill>
                            <a:srgbClr val="000000"/>
                          </a:solidFill>
                          <a:latin typeface="+mn-lt"/>
                          <a:ea typeface="Times New Roman"/>
                          <a:cs typeface="Times New Roman"/>
                        </a:rPr>
                        <a:t>Dit ligt in de buurt van  </a:t>
                      </a:r>
                      <a:r>
                        <a:rPr lang="nl-NL" sz="1400" b="1">
                          <a:solidFill>
                            <a:srgbClr val="000000"/>
                          </a:solidFill>
                          <a:latin typeface="+mn-lt"/>
                          <a:ea typeface="Times New Roman"/>
                          <a:cs typeface="Times New Roman"/>
                        </a:rPr>
                        <a:t>je 10 km </a:t>
                      </a:r>
                      <a:r>
                        <a:rPr lang="nl-NL" sz="1400" b="1" dirty="0">
                          <a:solidFill>
                            <a:srgbClr val="000000"/>
                          </a:solidFill>
                          <a:latin typeface="+mn-lt"/>
                          <a:ea typeface="Times New Roman"/>
                          <a:cs typeface="Times New Roman"/>
                        </a:rPr>
                        <a:t>wedstrijdtempo. (*)</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extLst>
                  <a:ext uri="{0D108BD9-81ED-4DB2-BD59-A6C34878D82A}">
                    <a16:rowId xmlns:a16="http://schemas.microsoft.com/office/drawing/2014/main" val="10002"/>
                  </a:ext>
                </a:extLst>
              </a:tr>
              <a:tr h="571504">
                <a:tc>
                  <a:txBody>
                    <a:bodyPr/>
                    <a:lstStyle/>
                    <a:p>
                      <a:pPr algn="ctr">
                        <a:spcAft>
                          <a:spcPts val="0"/>
                        </a:spcAft>
                      </a:pPr>
                      <a:r>
                        <a:rPr lang="nl-NL" sz="1400" b="1" dirty="0">
                          <a:solidFill>
                            <a:srgbClr val="000000"/>
                          </a:solidFill>
                          <a:latin typeface="+mn-lt"/>
                          <a:ea typeface="Times New Roman"/>
                          <a:cs typeface="Times New Roman"/>
                        </a:rPr>
                        <a:t>Zone 3 (Z3)</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tc>
                  <a:txBody>
                    <a:bodyPr/>
                    <a:lstStyle/>
                    <a:p>
                      <a:pPr algn="ctr">
                        <a:spcAft>
                          <a:spcPts val="0"/>
                        </a:spcAft>
                      </a:pPr>
                      <a:r>
                        <a:rPr lang="nl-NL" sz="1400" b="1" dirty="0">
                          <a:solidFill>
                            <a:srgbClr val="000000"/>
                          </a:solidFill>
                          <a:latin typeface="+mn-lt"/>
                          <a:ea typeface="Times New Roman"/>
                          <a:cs typeface="Times New Roman"/>
                        </a:rPr>
                        <a:t>HFmax-30</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tc>
                  <a:txBody>
                    <a:bodyPr/>
                    <a:lstStyle/>
                    <a:p>
                      <a:pPr algn="l">
                        <a:spcAft>
                          <a:spcPts val="0"/>
                        </a:spcAft>
                      </a:pPr>
                      <a:r>
                        <a:rPr lang="nl-NL" sz="1400" b="1" dirty="0">
                          <a:solidFill>
                            <a:srgbClr val="000000"/>
                          </a:solidFill>
                          <a:latin typeface="+mn-lt"/>
                          <a:ea typeface="Times New Roman"/>
                          <a:cs typeface="Times New Roman"/>
                        </a:rPr>
                        <a:t>Dit tempo moet je zeker minimaal een uur vol kunnen houden. (*)</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extLst>
                  <a:ext uri="{0D108BD9-81ED-4DB2-BD59-A6C34878D82A}">
                    <a16:rowId xmlns:a16="http://schemas.microsoft.com/office/drawing/2014/main" val="10003"/>
                  </a:ext>
                </a:extLst>
              </a:tr>
              <a:tr h="571504">
                <a:tc>
                  <a:txBody>
                    <a:bodyPr/>
                    <a:lstStyle/>
                    <a:p>
                      <a:pPr algn="ctr">
                        <a:spcAft>
                          <a:spcPts val="0"/>
                        </a:spcAft>
                      </a:pPr>
                      <a:r>
                        <a:rPr lang="nl-NL" sz="1400" b="1" dirty="0">
                          <a:solidFill>
                            <a:srgbClr val="000000"/>
                          </a:solidFill>
                          <a:latin typeface="+mn-lt"/>
                          <a:ea typeface="Times New Roman"/>
                          <a:cs typeface="Times New Roman"/>
                        </a:rPr>
                        <a:t>Zone 2 (Z2)</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tc>
                  <a:txBody>
                    <a:bodyPr/>
                    <a:lstStyle/>
                    <a:p>
                      <a:pPr algn="ctr">
                        <a:spcAft>
                          <a:spcPts val="0"/>
                        </a:spcAft>
                      </a:pPr>
                      <a:r>
                        <a:rPr lang="nl-NL" sz="1400" b="1" dirty="0">
                          <a:solidFill>
                            <a:srgbClr val="000000"/>
                          </a:solidFill>
                          <a:latin typeface="+mn-lt"/>
                          <a:ea typeface="Times New Roman"/>
                          <a:cs typeface="Times New Roman"/>
                        </a:rPr>
                        <a:t>HFmax-40</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tc>
                  <a:txBody>
                    <a:bodyPr/>
                    <a:lstStyle/>
                    <a:p>
                      <a:pPr algn="l">
                        <a:spcAft>
                          <a:spcPts val="0"/>
                        </a:spcAft>
                      </a:pPr>
                      <a:r>
                        <a:rPr lang="nl-NL" sz="1400" b="1" dirty="0">
                          <a:solidFill>
                            <a:srgbClr val="000000"/>
                          </a:solidFill>
                          <a:latin typeface="+mn-lt"/>
                          <a:ea typeface="Times New Roman"/>
                          <a:cs typeface="Times New Roman"/>
                        </a:rPr>
                        <a:t>Praten wordt al wat lastiger, maar je raakt niet buiten adem.</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extLst>
                  <a:ext uri="{0D108BD9-81ED-4DB2-BD59-A6C34878D82A}">
                    <a16:rowId xmlns:a16="http://schemas.microsoft.com/office/drawing/2014/main" val="10004"/>
                  </a:ext>
                </a:extLst>
              </a:tr>
              <a:tr h="795136">
                <a:tc>
                  <a:txBody>
                    <a:bodyPr/>
                    <a:lstStyle/>
                    <a:p>
                      <a:pPr algn="ctr">
                        <a:spcAft>
                          <a:spcPts val="0"/>
                        </a:spcAft>
                      </a:pPr>
                      <a:r>
                        <a:rPr lang="nl-NL" sz="1400" b="1" dirty="0">
                          <a:solidFill>
                            <a:srgbClr val="000000"/>
                          </a:solidFill>
                          <a:latin typeface="+mn-lt"/>
                          <a:ea typeface="Times New Roman"/>
                          <a:cs typeface="Times New Roman"/>
                        </a:rPr>
                        <a:t>Zone 1 (Z1)</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tc>
                  <a:txBody>
                    <a:bodyPr/>
                    <a:lstStyle/>
                    <a:p>
                      <a:pPr algn="ctr">
                        <a:spcAft>
                          <a:spcPts val="0"/>
                        </a:spcAft>
                      </a:pPr>
                      <a:r>
                        <a:rPr lang="nl-NL" sz="1400" b="1" dirty="0">
                          <a:solidFill>
                            <a:srgbClr val="000000"/>
                          </a:solidFill>
                          <a:latin typeface="+mn-lt"/>
                          <a:ea typeface="Times New Roman"/>
                          <a:cs typeface="Times New Roman"/>
                        </a:rPr>
                        <a:t>HFmax-50</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tc>
                  <a:txBody>
                    <a:bodyPr/>
                    <a:lstStyle/>
                    <a:p>
                      <a:pPr algn="l">
                        <a:spcAft>
                          <a:spcPts val="0"/>
                        </a:spcAft>
                      </a:pPr>
                      <a:r>
                        <a:rPr lang="nl-NL" sz="1400" b="1" dirty="0">
                          <a:solidFill>
                            <a:srgbClr val="000000"/>
                          </a:solidFill>
                          <a:latin typeface="+mn-lt"/>
                          <a:ea typeface="Times New Roman"/>
                          <a:cs typeface="Times New Roman"/>
                        </a:rPr>
                        <a:t>Met dit tempo kun</a:t>
                      </a:r>
                      <a:r>
                        <a:rPr lang="nl-NL" sz="1400" b="1" baseline="0" dirty="0">
                          <a:solidFill>
                            <a:srgbClr val="000000"/>
                          </a:solidFill>
                          <a:latin typeface="+mn-lt"/>
                          <a:ea typeface="Times New Roman"/>
                          <a:cs typeface="Times New Roman"/>
                        </a:rPr>
                        <a:t> je</a:t>
                      </a:r>
                      <a:r>
                        <a:rPr lang="nl-NL" sz="1400" b="1" dirty="0">
                          <a:solidFill>
                            <a:srgbClr val="000000"/>
                          </a:solidFill>
                          <a:latin typeface="+mn-lt"/>
                          <a:ea typeface="Times New Roman"/>
                          <a:cs typeface="Times New Roman"/>
                        </a:rPr>
                        <a:t> onderweg nog gemakkelijk een gesprek voeren.</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tcPr>
                </a:tc>
                <a:extLst>
                  <a:ext uri="{0D108BD9-81ED-4DB2-BD59-A6C34878D82A}">
                    <a16:rowId xmlns:a16="http://schemas.microsoft.com/office/drawing/2014/main" val="10005"/>
                  </a:ext>
                </a:extLst>
              </a:tr>
              <a:tr h="347872">
                <a:tc>
                  <a:txBody>
                    <a:bodyPr/>
                    <a:lstStyle/>
                    <a:p>
                      <a:pPr algn="ctr">
                        <a:spcAft>
                          <a:spcPts val="0"/>
                        </a:spcAft>
                      </a:pPr>
                      <a:endParaRPr lang="nl-NL" sz="1400" b="1" dirty="0">
                        <a:solidFill>
                          <a:srgbClr val="000000"/>
                        </a:solidFill>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solidFill>
                      <a:srgbClr val="FFFAD6"/>
                    </a:solidFill>
                  </a:tcPr>
                </a:tc>
                <a:tc>
                  <a:txBody>
                    <a:bodyPr/>
                    <a:lstStyle/>
                    <a:p>
                      <a:pPr algn="ctr">
                        <a:spcAft>
                          <a:spcPts val="0"/>
                        </a:spcAft>
                      </a:pPr>
                      <a:endParaRPr lang="nl-NL" sz="1400" b="1" dirty="0">
                        <a:solidFill>
                          <a:srgbClr val="000000"/>
                        </a:solidFill>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solidFill>
                      <a:srgbClr val="FFFAD6"/>
                    </a:solidFill>
                  </a:tcPr>
                </a:tc>
                <a:tc>
                  <a:txBody>
                    <a:bodyPr/>
                    <a:lstStyle/>
                    <a:p>
                      <a:pPr algn="ctr">
                        <a:spcAft>
                          <a:spcPts val="0"/>
                        </a:spcAft>
                      </a:pPr>
                      <a:r>
                        <a:rPr lang="nl-NL" sz="1400" b="1" dirty="0">
                          <a:solidFill>
                            <a:srgbClr val="000000"/>
                          </a:solidFill>
                          <a:latin typeface="+mn-lt"/>
                          <a:ea typeface="Times New Roman"/>
                          <a:cs typeface="Times New Roman"/>
                        </a:rPr>
                        <a:t>(*) afhankelijk van de getraindheid.</a:t>
                      </a:r>
                      <a:endParaRPr lang="nl-NL" sz="1400" b="1" dirty="0">
                        <a:latin typeface="+mn-lt"/>
                        <a:ea typeface="Times New Roman"/>
                        <a:cs typeface="Times New Roman"/>
                      </a:endParaRPr>
                    </a:p>
                  </a:txBody>
                  <a:tcPr marL="38100" marR="38100" marT="38100" marB="38100" anchor="ctr">
                    <a:lnL w="12700" cap="flat" cmpd="sng" algn="ctr">
                      <a:solidFill>
                        <a:srgbClr val="0D007E"/>
                      </a:solidFill>
                      <a:prstDash val="solid"/>
                      <a:round/>
                      <a:headEnd type="none" w="med" len="med"/>
                      <a:tailEnd type="none" w="med" len="med"/>
                    </a:lnL>
                    <a:lnR w="12700" cap="flat" cmpd="sng" algn="ctr">
                      <a:solidFill>
                        <a:srgbClr val="0D007E"/>
                      </a:solidFill>
                      <a:prstDash val="solid"/>
                      <a:round/>
                      <a:headEnd type="none" w="med" len="med"/>
                      <a:tailEnd type="none" w="med" len="med"/>
                    </a:lnR>
                    <a:lnT w="12700" cap="flat" cmpd="sng" algn="ctr">
                      <a:solidFill>
                        <a:srgbClr val="0D007E"/>
                      </a:solidFill>
                      <a:prstDash val="solid"/>
                      <a:round/>
                      <a:headEnd type="none" w="med" len="med"/>
                      <a:tailEnd type="none" w="med" len="med"/>
                    </a:lnT>
                    <a:lnB w="12700" cap="flat" cmpd="sng" algn="ctr">
                      <a:solidFill>
                        <a:srgbClr val="0D007E"/>
                      </a:solidFill>
                      <a:prstDash val="solid"/>
                      <a:round/>
                      <a:headEnd type="none" w="med" len="med"/>
                      <a:tailEnd type="none" w="med" len="med"/>
                    </a:lnB>
                    <a:solidFill>
                      <a:srgbClr val="FFFAD6"/>
                    </a:solidFill>
                  </a:tcPr>
                </a:tc>
                <a:extLst>
                  <a:ext uri="{0D108BD9-81ED-4DB2-BD59-A6C34878D82A}">
                    <a16:rowId xmlns:a16="http://schemas.microsoft.com/office/drawing/2014/main" val="10006"/>
                  </a:ext>
                </a:extLst>
              </a:tr>
            </a:tbl>
          </a:graphicData>
        </a:graphic>
      </p:graphicFrame>
      <p:sp>
        <p:nvSpPr>
          <p:cNvPr id="2049" name="Rectangle 1"/>
          <p:cNvSpPr>
            <a:spLocks noChangeArrowheads="1"/>
          </p:cNvSpPr>
          <p:nvPr/>
        </p:nvSpPr>
        <p:spPr bwMode="auto">
          <a:xfrm>
            <a:off x="0" y="0"/>
            <a:ext cx="12858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dirty="0">
              <a:ln>
                <a:noFill/>
              </a:ln>
              <a:solidFill>
                <a:schemeClr val="tx1"/>
              </a:solidFill>
              <a:effectLst/>
              <a:latin typeface="Arial" pitchFamily="34" charset="0"/>
              <a:cs typeface="Arial" pitchFamily="34" charset="0"/>
            </a:endParaRPr>
          </a:p>
        </p:txBody>
      </p:sp>
      <p:sp>
        <p:nvSpPr>
          <p:cNvPr id="16" name="Tekstvak 15"/>
          <p:cNvSpPr txBox="1"/>
          <p:nvPr/>
        </p:nvSpPr>
        <p:spPr>
          <a:xfrm>
            <a:off x="357158" y="142852"/>
            <a:ext cx="8429684" cy="707886"/>
          </a:xfrm>
          <a:prstGeom prst="rect">
            <a:avLst/>
          </a:prstGeom>
          <a:noFill/>
        </p:spPr>
        <p:txBody>
          <a:bodyPr wrap="square" rtlCol="0">
            <a:spAutoFit/>
          </a:bodyPr>
          <a:lstStyle/>
          <a:p>
            <a:pPr algn="ctr"/>
            <a:r>
              <a:rPr lang="nl-NL" sz="4000" b="1" dirty="0"/>
              <a:t>Vergelijkingstabel.</a:t>
            </a:r>
          </a:p>
        </p:txBody>
      </p:sp>
      <p:sp>
        <p:nvSpPr>
          <p:cNvPr id="13" name="Tijdelijke aanduiding voor datum 12"/>
          <p:cNvSpPr>
            <a:spLocks noGrp="1"/>
          </p:cNvSpPr>
          <p:nvPr>
            <p:ph type="dt" sz="half" idx="10"/>
          </p:nvPr>
        </p:nvSpPr>
        <p:spPr/>
        <p:txBody>
          <a:bodyPr/>
          <a:lstStyle/>
          <a:p>
            <a:fld id="{09712CE5-4282-461F-A2F8-6CA59FB15E2D}" type="datetime1">
              <a:rPr lang="nl-NL" smtClean="0"/>
              <a:pPr/>
              <a:t>14-11-2019</a:t>
            </a:fld>
            <a:endParaRPr lang="nl-NL" dirty="0"/>
          </a:p>
        </p:txBody>
      </p:sp>
      <p:sp>
        <p:nvSpPr>
          <p:cNvPr id="14" name="Tijdelijke aanduiding voor voettekst 13"/>
          <p:cNvSpPr>
            <a:spLocks noGrp="1"/>
          </p:cNvSpPr>
          <p:nvPr>
            <p:ph type="ftr" sz="quarter" idx="11"/>
          </p:nvPr>
        </p:nvSpPr>
        <p:spPr/>
        <p:txBody>
          <a:bodyPr/>
          <a:lstStyle/>
          <a:p>
            <a:r>
              <a:rPr lang="nl-NL" dirty="0"/>
              <a:t>Trainen op basis van hartslagzones.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E32305D-BBAA-4ED7-B43F-46BE8FA59D99}"/>
              </a:ext>
            </a:extLst>
          </p:cNvPr>
          <p:cNvSpPr>
            <a:spLocks noGrp="1"/>
          </p:cNvSpPr>
          <p:nvPr>
            <p:ph type="dt" sz="half" idx="10"/>
          </p:nvPr>
        </p:nvSpPr>
        <p:spPr/>
        <p:txBody>
          <a:bodyPr/>
          <a:lstStyle/>
          <a:p>
            <a:fld id="{FF922E5E-5A52-414D-9F89-FF66878F4C1E}" type="datetime1">
              <a:rPr lang="nl-NL" smtClean="0"/>
              <a:pPr/>
              <a:t>14-11-2019</a:t>
            </a:fld>
            <a:endParaRPr lang="nl-NL" dirty="0"/>
          </a:p>
        </p:txBody>
      </p:sp>
      <p:sp>
        <p:nvSpPr>
          <p:cNvPr id="3" name="Tijdelijke aanduiding voor voettekst 2">
            <a:extLst>
              <a:ext uri="{FF2B5EF4-FFF2-40B4-BE49-F238E27FC236}">
                <a16:creationId xmlns:a16="http://schemas.microsoft.com/office/drawing/2014/main" id="{153EB09E-CD8C-40D1-B10A-5E9E19FF83A5}"/>
              </a:ext>
            </a:extLst>
          </p:cNvPr>
          <p:cNvSpPr>
            <a:spLocks noGrp="1"/>
          </p:cNvSpPr>
          <p:nvPr>
            <p:ph type="ftr" sz="quarter" idx="11"/>
          </p:nvPr>
        </p:nvSpPr>
        <p:spPr/>
        <p:txBody>
          <a:bodyPr/>
          <a:lstStyle/>
          <a:p>
            <a:r>
              <a:rPr lang="nl-NL"/>
              <a:t>Trainen op basis van hartslagzones.</a:t>
            </a:r>
            <a:endParaRPr lang="nl-NL" dirty="0"/>
          </a:p>
        </p:txBody>
      </p:sp>
      <p:pic>
        <p:nvPicPr>
          <p:cNvPr id="5" name="Afbeelding 4">
            <a:extLst>
              <a:ext uri="{FF2B5EF4-FFF2-40B4-BE49-F238E27FC236}">
                <a16:creationId xmlns:a16="http://schemas.microsoft.com/office/drawing/2014/main" id="{5ACBC278-89C5-40C5-84AD-35CBB948D6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747"/>
          <a:stretch/>
        </p:blipFill>
        <p:spPr>
          <a:xfrm>
            <a:off x="524746" y="1196751"/>
            <a:ext cx="3183158" cy="3791843"/>
          </a:xfrm>
          <a:prstGeom prst="rect">
            <a:avLst/>
          </a:prstGeom>
          <a:ln w="12700">
            <a:solidFill>
              <a:schemeClr val="tx1"/>
            </a:solidFill>
          </a:ln>
        </p:spPr>
      </p:pic>
      <p:pic>
        <p:nvPicPr>
          <p:cNvPr id="6" name="Afbeelding 5">
            <a:extLst>
              <a:ext uri="{FF2B5EF4-FFF2-40B4-BE49-F238E27FC236}">
                <a16:creationId xmlns:a16="http://schemas.microsoft.com/office/drawing/2014/main" id="{9BEEA279-4005-4EA7-A4B8-8385D54E23AD}"/>
              </a:ext>
            </a:extLst>
          </p:cNvPr>
          <p:cNvPicPr>
            <a:picLocks noChangeAspect="1"/>
          </p:cNvPicPr>
          <p:nvPr/>
        </p:nvPicPr>
        <p:blipFill>
          <a:blip r:embed="rId3"/>
          <a:stretch>
            <a:fillRect/>
          </a:stretch>
        </p:blipFill>
        <p:spPr>
          <a:xfrm>
            <a:off x="4572000" y="2348880"/>
            <a:ext cx="3920615" cy="2925734"/>
          </a:xfrm>
          <a:prstGeom prst="rect">
            <a:avLst/>
          </a:prstGeom>
        </p:spPr>
      </p:pic>
      <p:sp>
        <p:nvSpPr>
          <p:cNvPr id="7" name="Tekstvak 6">
            <a:extLst>
              <a:ext uri="{FF2B5EF4-FFF2-40B4-BE49-F238E27FC236}">
                <a16:creationId xmlns:a16="http://schemas.microsoft.com/office/drawing/2014/main" id="{2AFE6EEC-33CB-4D3E-B085-A180C05A3729}"/>
              </a:ext>
            </a:extLst>
          </p:cNvPr>
          <p:cNvSpPr txBox="1"/>
          <p:nvPr/>
        </p:nvSpPr>
        <p:spPr>
          <a:xfrm>
            <a:off x="3923928" y="1196751"/>
            <a:ext cx="4896544" cy="584775"/>
          </a:xfrm>
          <a:prstGeom prst="rect">
            <a:avLst/>
          </a:prstGeom>
          <a:noFill/>
        </p:spPr>
        <p:txBody>
          <a:bodyPr wrap="square" rtlCol="0">
            <a:spAutoFit/>
          </a:bodyPr>
          <a:lstStyle/>
          <a:p>
            <a:r>
              <a:rPr lang="nl-NL" sz="3200" b="1" dirty="0"/>
              <a:t>Geen leven zonder zuurstof.</a:t>
            </a:r>
          </a:p>
        </p:txBody>
      </p:sp>
      <p:sp>
        <p:nvSpPr>
          <p:cNvPr id="8" name="Tekstvak 7">
            <a:extLst>
              <a:ext uri="{FF2B5EF4-FFF2-40B4-BE49-F238E27FC236}">
                <a16:creationId xmlns:a16="http://schemas.microsoft.com/office/drawing/2014/main" id="{F0DE48A2-9F79-4FC6-8F02-797E2FBCF8BB}"/>
              </a:ext>
            </a:extLst>
          </p:cNvPr>
          <p:cNvSpPr txBox="1"/>
          <p:nvPr/>
        </p:nvSpPr>
        <p:spPr>
          <a:xfrm>
            <a:off x="457200" y="5445224"/>
            <a:ext cx="8035415" cy="584775"/>
          </a:xfrm>
          <a:prstGeom prst="rect">
            <a:avLst/>
          </a:prstGeom>
          <a:noFill/>
        </p:spPr>
        <p:txBody>
          <a:bodyPr wrap="square" rtlCol="0">
            <a:spAutoFit/>
          </a:bodyPr>
          <a:lstStyle/>
          <a:p>
            <a:r>
              <a:rPr lang="nl-NL" sz="3200" b="1" dirty="0"/>
              <a:t>Teveel zuurstof geen leven</a:t>
            </a:r>
            <a:r>
              <a:rPr lang="nl-NL" dirty="0"/>
              <a:t>.</a:t>
            </a:r>
          </a:p>
        </p:txBody>
      </p:sp>
    </p:spTree>
    <p:extLst>
      <p:ext uri="{BB962C8B-B14F-4D97-AF65-F5344CB8AC3E}">
        <p14:creationId xmlns:p14="http://schemas.microsoft.com/office/powerpoint/2010/main" val="4033597193"/>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642918"/>
            <a:ext cx="8358214" cy="642942"/>
          </a:xfrm>
        </p:spPr>
        <p:txBody>
          <a:bodyPr>
            <a:normAutofit fontScale="90000"/>
          </a:bodyPr>
          <a:lstStyle/>
          <a:p>
            <a:r>
              <a:rPr lang="nl-NL" dirty="0"/>
              <a:t>Trainen op basis van hartslagzones </a:t>
            </a:r>
            <a:br>
              <a:rPr lang="nl-NL" dirty="0"/>
            </a:br>
            <a:endParaRPr lang="nl-NL" dirty="0"/>
          </a:p>
        </p:txBody>
      </p:sp>
      <p:pic>
        <p:nvPicPr>
          <p:cNvPr id="11" name="Afbeelding 10" descr="logo voor op shirt.jpg"/>
          <p:cNvPicPr>
            <a:picLocks noChangeAspect="1"/>
          </p:cNvPicPr>
          <p:nvPr/>
        </p:nvPicPr>
        <p:blipFill>
          <a:blip r:embed="rId2" cstate="print"/>
          <a:stretch>
            <a:fillRect/>
          </a:stretch>
        </p:blipFill>
        <p:spPr>
          <a:xfrm>
            <a:off x="6300192" y="5936477"/>
            <a:ext cx="1620975" cy="557210"/>
          </a:xfrm>
          <a:prstGeom prst="rect">
            <a:avLst/>
          </a:prstGeom>
          <a:ln w="19050">
            <a:solidFill>
              <a:schemeClr val="tx2">
                <a:lumMod val="75000"/>
              </a:schemeClr>
            </a:solidFill>
          </a:ln>
        </p:spPr>
      </p:pic>
      <p:pic>
        <p:nvPicPr>
          <p:cNvPr id="31746" name="Picture 2"/>
          <p:cNvPicPr>
            <a:picLocks noChangeAspect="1" noChangeArrowheads="1"/>
          </p:cNvPicPr>
          <p:nvPr/>
        </p:nvPicPr>
        <p:blipFill>
          <a:blip r:embed="rId3" cstate="print"/>
          <a:srcRect/>
          <a:stretch>
            <a:fillRect/>
          </a:stretch>
        </p:blipFill>
        <p:spPr bwMode="auto">
          <a:xfrm>
            <a:off x="357158" y="1419593"/>
            <a:ext cx="8333624" cy="3723919"/>
          </a:xfrm>
          <a:prstGeom prst="rect">
            <a:avLst/>
          </a:prstGeom>
          <a:noFill/>
          <a:ln w="28575">
            <a:solidFill>
              <a:srgbClr val="FF0000"/>
            </a:solidFill>
            <a:miter lim="800000"/>
            <a:headEnd/>
            <a:tailEnd/>
          </a:ln>
          <a:effectLst/>
        </p:spPr>
      </p:pic>
      <p:sp>
        <p:nvSpPr>
          <p:cNvPr id="10" name="Tijdelijke aanduiding voor datum 9"/>
          <p:cNvSpPr>
            <a:spLocks noGrp="1"/>
          </p:cNvSpPr>
          <p:nvPr>
            <p:ph type="dt" sz="half" idx="10"/>
          </p:nvPr>
        </p:nvSpPr>
        <p:spPr/>
        <p:txBody>
          <a:bodyPr/>
          <a:lstStyle/>
          <a:p>
            <a:fld id="{A086F746-7454-41B6-B811-DA4DA5C04526}" type="datetime1">
              <a:rPr lang="nl-NL" smtClean="0"/>
              <a:pPr/>
              <a:t>14-11-2019</a:t>
            </a:fld>
            <a:endParaRPr lang="nl-NL" dirty="0"/>
          </a:p>
        </p:txBody>
      </p:sp>
      <p:sp>
        <p:nvSpPr>
          <p:cNvPr id="12" name="Tijdelijke aanduiding voor voettekst 11"/>
          <p:cNvSpPr>
            <a:spLocks noGrp="1"/>
          </p:cNvSpPr>
          <p:nvPr>
            <p:ph type="ftr" sz="quarter" idx="11"/>
          </p:nvPr>
        </p:nvSpPr>
        <p:spPr/>
        <p:txBody>
          <a:bodyPr/>
          <a:lstStyle/>
          <a:p>
            <a:r>
              <a:rPr lang="nl-NL" dirty="0"/>
              <a:t>Trainen op basis van hartslagzones.</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642918"/>
            <a:ext cx="8358214" cy="642942"/>
          </a:xfrm>
        </p:spPr>
        <p:txBody>
          <a:bodyPr>
            <a:normAutofit fontScale="90000"/>
          </a:bodyPr>
          <a:lstStyle/>
          <a:p>
            <a:r>
              <a:rPr lang="nl-NL" dirty="0"/>
              <a:t>Trainen op basis van hartslagzones </a:t>
            </a:r>
            <a:br>
              <a:rPr lang="nl-NL" dirty="0"/>
            </a:br>
            <a:endParaRPr lang="nl-NL" dirty="0"/>
          </a:p>
        </p:txBody>
      </p:sp>
      <p:pic>
        <p:nvPicPr>
          <p:cNvPr id="1026" name="Picture 2"/>
          <p:cNvPicPr>
            <a:picLocks noChangeAspect="1" noChangeArrowheads="1"/>
          </p:cNvPicPr>
          <p:nvPr/>
        </p:nvPicPr>
        <p:blipFill>
          <a:blip r:embed="rId2" cstate="print"/>
          <a:srcRect/>
          <a:stretch>
            <a:fillRect/>
          </a:stretch>
        </p:blipFill>
        <p:spPr bwMode="auto">
          <a:xfrm>
            <a:off x="428597" y="5968589"/>
            <a:ext cx="3500461" cy="429476"/>
          </a:xfrm>
          <a:prstGeom prst="rect">
            <a:avLst/>
          </a:prstGeom>
          <a:noFill/>
          <a:ln w="22225" cmpd="sng">
            <a:solidFill>
              <a:srgbClr val="92D050"/>
            </a:solidFill>
            <a:miter lim="800000"/>
            <a:headEnd/>
            <a:tailEnd/>
          </a:ln>
          <a:effectLst/>
        </p:spPr>
      </p:pic>
      <p:pic>
        <p:nvPicPr>
          <p:cNvPr id="11" name="Afbeelding 10" descr="logo voor op shirt.jpg"/>
          <p:cNvPicPr>
            <a:picLocks noChangeAspect="1"/>
          </p:cNvPicPr>
          <p:nvPr/>
        </p:nvPicPr>
        <p:blipFill>
          <a:blip r:embed="rId3" cstate="print"/>
          <a:stretch>
            <a:fillRect/>
          </a:stretch>
        </p:blipFill>
        <p:spPr>
          <a:xfrm>
            <a:off x="7143768" y="6000768"/>
            <a:ext cx="1620975" cy="557210"/>
          </a:xfrm>
          <a:prstGeom prst="rect">
            <a:avLst/>
          </a:prstGeom>
          <a:ln w="19050">
            <a:solidFill>
              <a:schemeClr val="tx2">
                <a:lumMod val="75000"/>
              </a:schemeClr>
            </a:solidFill>
          </a:ln>
        </p:spPr>
      </p:pic>
      <p:pic>
        <p:nvPicPr>
          <p:cNvPr id="5" name="Picture 2" descr="4817C68F"/>
          <p:cNvPicPr>
            <a:picLocks noChangeAspect="1" noChangeArrowheads="1"/>
          </p:cNvPicPr>
          <p:nvPr/>
        </p:nvPicPr>
        <p:blipFill>
          <a:blip r:embed="rId4" cstate="print">
            <a:lum bright="58000" contrast="-64000"/>
          </a:blip>
          <a:srcRect/>
          <a:stretch>
            <a:fillRect/>
          </a:stretch>
        </p:blipFill>
        <p:spPr bwMode="auto">
          <a:xfrm>
            <a:off x="0" y="-142900"/>
            <a:ext cx="9144000" cy="6858000"/>
          </a:xfrm>
          <a:prstGeom prst="rect">
            <a:avLst/>
          </a:prstGeom>
          <a:blipFill>
            <a:blip r:embed="rId5" cstate="print"/>
            <a:stretch>
              <a:fillRect/>
            </a:stretch>
          </a:blipFill>
          <a:ln w="9525">
            <a:noFill/>
            <a:miter lim="800000"/>
            <a:headEnd/>
            <a:tailEnd/>
          </a:ln>
        </p:spPr>
      </p:pic>
      <p:sp>
        <p:nvSpPr>
          <p:cNvPr id="8" name="Text Box 4"/>
          <p:cNvSpPr txBox="1">
            <a:spLocks noChangeArrowheads="1"/>
          </p:cNvSpPr>
          <p:nvPr/>
        </p:nvSpPr>
        <p:spPr bwMode="auto">
          <a:xfrm>
            <a:off x="500034" y="1214422"/>
            <a:ext cx="8286808" cy="3754874"/>
          </a:xfrm>
          <a:prstGeom prst="rect">
            <a:avLst/>
          </a:prstGeom>
          <a:noFill/>
          <a:ln w="9525">
            <a:noFill/>
            <a:miter lim="800000"/>
            <a:headEnd/>
            <a:tailEnd/>
          </a:ln>
        </p:spPr>
        <p:txBody>
          <a:bodyPr wrap="square">
            <a:spAutoFit/>
          </a:bodyPr>
          <a:lstStyle/>
          <a:p>
            <a:pPr lvl="1">
              <a:spcBef>
                <a:spcPct val="50000"/>
              </a:spcBef>
              <a:buFont typeface="Arial" pitchFamily="34" charset="0"/>
              <a:buChar char="•"/>
            </a:pPr>
            <a:r>
              <a:rPr lang="nl-NL" sz="2800" b="1" dirty="0">
                <a:latin typeface="Arial" pitchFamily="34" charset="0"/>
                <a:cs typeface="Arial" pitchFamily="34" charset="0"/>
              </a:rPr>
              <a:t>Niet ongetraind aanbeginnen.</a:t>
            </a:r>
          </a:p>
          <a:p>
            <a:pPr lvl="1">
              <a:spcBef>
                <a:spcPct val="50000"/>
              </a:spcBef>
              <a:buFontTx/>
              <a:buChar char="•"/>
            </a:pPr>
            <a:r>
              <a:rPr lang="nl-NL" sz="2800" b="1" dirty="0">
                <a:latin typeface="Arial" pitchFamily="34" charset="0"/>
                <a:cs typeface="Arial" pitchFamily="34" charset="0"/>
              </a:rPr>
              <a:t>Geen hartklachten.</a:t>
            </a:r>
          </a:p>
          <a:p>
            <a:pPr lvl="1">
              <a:spcBef>
                <a:spcPct val="50000"/>
              </a:spcBef>
              <a:buFontTx/>
              <a:buChar char="•"/>
            </a:pPr>
            <a:r>
              <a:rPr lang="nl-NL" sz="2800" dirty="0">
                <a:latin typeface="Arial" pitchFamily="34" charset="0"/>
                <a:cs typeface="Arial" pitchFamily="34" charset="0"/>
              </a:rPr>
              <a:t> </a:t>
            </a:r>
            <a:r>
              <a:rPr lang="nl-NL" sz="2800" b="1" dirty="0">
                <a:latin typeface="Arial" pitchFamily="34" charset="0"/>
                <a:cs typeface="Arial" pitchFamily="34" charset="0"/>
              </a:rPr>
              <a:t>Geen hoge bloeddruk / gebruik bètablokker.</a:t>
            </a:r>
          </a:p>
          <a:p>
            <a:pPr lvl="1">
              <a:spcBef>
                <a:spcPct val="50000"/>
              </a:spcBef>
              <a:buFontTx/>
              <a:buChar char="•"/>
            </a:pPr>
            <a:r>
              <a:rPr lang="nl-NL" sz="2800" b="1" dirty="0">
                <a:latin typeface="Arial" pitchFamily="34" charset="0"/>
                <a:cs typeface="Arial" pitchFamily="34" charset="0"/>
              </a:rPr>
              <a:t>Afgelopen weken niet ziek geweest / koorts.</a:t>
            </a:r>
          </a:p>
          <a:p>
            <a:pPr lvl="1">
              <a:spcBef>
                <a:spcPct val="50000"/>
              </a:spcBef>
              <a:buFontTx/>
              <a:buChar char="•"/>
            </a:pPr>
            <a:r>
              <a:rPr lang="nl-NL" sz="2800" b="1" dirty="0">
                <a:latin typeface="Arial" pitchFamily="34" charset="0"/>
                <a:cs typeface="Arial" pitchFamily="34" charset="0"/>
              </a:rPr>
              <a:t>Alternatief : belastingtest afdeling</a:t>
            </a:r>
          </a:p>
          <a:p>
            <a:pPr lvl="1">
              <a:spcBef>
                <a:spcPct val="50000"/>
              </a:spcBef>
            </a:pPr>
            <a:r>
              <a:rPr lang="nl-NL" sz="2800" b="1" dirty="0">
                <a:latin typeface="Arial" pitchFamily="34" charset="0"/>
                <a:cs typeface="Arial" pitchFamily="34" charset="0"/>
              </a:rPr>
              <a:t>                      sportgeneeskunde (</a:t>
            </a:r>
            <a:r>
              <a:rPr lang="nl-NL" sz="2800" b="1" dirty="0" err="1">
                <a:latin typeface="Arial" pitchFamily="34" charset="0"/>
                <a:cs typeface="Arial" pitchFamily="34" charset="0"/>
              </a:rPr>
              <a:t>Alrijne</a:t>
            </a:r>
            <a:r>
              <a:rPr lang="nl-NL" sz="2800" b="1" dirty="0">
                <a:latin typeface="Arial" pitchFamily="34" charset="0"/>
                <a:cs typeface="Arial" pitchFamily="34" charset="0"/>
              </a:rPr>
              <a:t>)</a:t>
            </a:r>
          </a:p>
        </p:txBody>
      </p:sp>
      <p:sp>
        <p:nvSpPr>
          <p:cNvPr id="10" name="Tekstvak 9"/>
          <p:cNvSpPr txBox="1"/>
          <p:nvPr/>
        </p:nvSpPr>
        <p:spPr>
          <a:xfrm>
            <a:off x="428596" y="142852"/>
            <a:ext cx="8215370" cy="646331"/>
          </a:xfrm>
          <a:prstGeom prst="rect">
            <a:avLst/>
          </a:prstGeom>
          <a:noFill/>
        </p:spPr>
        <p:txBody>
          <a:bodyPr wrap="square" rtlCol="0">
            <a:spAutoFit/>
          </a:bodyPr>
          <a:lstStyle/>
          <a:p>
            <a:pPr algn="ctr"/>
            <a:r>
              <a:rPr lang="nl-NL" sz="3600" b="1" dirty="0"/>
              <a:t>Voorwaarden deelname HF max test.</a:t>
            </a:r>
          </a:p>
        </p:txBody>
      </p:sp>
      <p:pic>
        <p:nvPicPr>
          <p:cNvPr id="12" name="Afbeelding 11" descr="logo voor op shirt.jpg"/>
          <p:cNvPicPr>
            <a:picLocks noChangeAspect="1"/>
          </p:cNvPicPr>
          <p:nvPr/>
        </p:nvPicPr>
        <p:blipFill>
          <a:blip r:embed="rId3" cstate="print"/>
          <a:stretch>
            <a:fillRect/>
          </a:stretch>
        </p:blipFill>
        <p:spPr>
          <a:xfrm>
            <a:off x="7215206" y="5786454"/>
            <a:ext cx="1620975" cy="557210"/>
          </a:xfrm>
          <a:prstGeom prst="rect">
            <a:avLst/>
          </a:prstGeom>
          <a:ln w="19050">
            <a:solidFill>
              <a:schemeClr val="tx2">
                <a:lumMod val="75000"/>
              </a:schemeClr>
            </a:solidFill>
          </a:ln>
        </p:spPr>
      </p:pic>
      <p:sp>
        <p:nvSpPr>
          <p:cNvPr id="13" name="Tijdelijke aanduiding voor datum 12"/>
          <p:cNvSpPr>
            <a:spLocks noGrp="1"/>
          </p:cNvSpPr>
          <p:nvPr>
            <p:ph type="dt" sz="half" idx="10"/>
          </p:nvPr>
        </p:nvSpPr>
        <p:spPr/>
        <p:txBody>
          <a:bodyPr/>
          <a:lstStyle/>
          <a:p>
            <a:fld id="{28A4A4BA-683A-4580-8650-C060D45522C9}" type="datetime1">
              <a:rPr lang="nl-NL" smtClean="0"/>
              <a:pPr/>
              <a:t>14-11-2019</a:t>
            </a:fld>
            <a:endParaRPr lang="nl-NL" dirty="0"/>
          </a:p>
        </p:txBody>
      </p:sp>
      <p:sp>
        <p:nvSpPr>
          <p:cNvPr id="14" name="Tijdelijke aanduiding voor voettekst 13"/>
          <p:cNvSpPr>
            <a:spLocks noGrp="1"/>
          </p:cNvSpPr>
          <p:nvPr>
            <p:ph type="ftr" sz="quarter" idx="11"/>
          </p:nvPr>
        </p:nvSpPr>
        <p:spPr/>
        <p:txBody>
          <a:bodyPr/>
          <a:lstStyle/>
          <a:p>
            <a:r>
              <a:rPr lang="nl-NL" dirty="0"/>
              <a:t>Trainen op basis van hartslagzones.</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logo voor op shirt.jpg"/>
          <p:cNvPicPr>
            <a:picLocks noChangeAspect="1"/>
          </p:cNvPicPr>
          <p:nvPr/>
        </p:nvPicPr>
        <p:blipFill>
          <a:blip r:embed="rId2" cstate="print"/>
          <a:stretch>
            <a:fillRect/>
          </a:stretch>
        </p:blipFill>
        <p:spPr>
          <a:xfrm>
            <a:off x="6553200" y="6077745"/>
            <a:ext cx="1620975" cy="557210"/>
          </a:xfrm>
          <a:prstGeom prst="rect">
            <a:avLst/>
          </a:prstGeom>
          <a:ln w="19050">
            <a:solidFill>
              <a:schemeClr val="tx2">
                <a:lumMod val="75000"/>
              </a:schemeClr>
            </a:solidFill>
          </a:ln>
        </p:spPr>
      </p:pic>
      <p:sp>
        <p:nvSpPr>
          <p:cNvPr id="8" name="Tijdelijke aanduiding voor datum 7"/>
          <p:cNvSpPr>
            <a:spLocks noGrp="1"/>
          </p:cNvSpPr>
          <p:nvPr>
            <p:ph type="dt" sz="half" idx="10"/>
          </p:nvPr>
        </p:nvSpPr>
        <p:spPr/>
        <p:txBody>
          <a:bodyPr/>
          <a:lstStyle/>
          <a:p>
            <a:fld id="{B3370E73-03E3-46FE-A296-CBF48FD5881D}" type="datetime1">
              <a:rPr lang="nl-NL" smtClean="0"/>
              <a:pPr/>
              <a:t>14-11-2019</a:t>
            </a:fld>
            <a:endParaRPr lang="nl-NL" dirty="0"/>
          </a:p>
        </p:txBody>
      </p:sp>
      <p:sp>
        <p:nvSpPr>
          <p:cNvPr id="9" name="Tijdelijke aanduiding voor voettekst 8"/>
          <p:cNvSpPr>
            <a:spLocks noGrp="1"/>
          </p:cNvSpPr>
          <p:nvPr>
            <p:ph type="ftr" sz="quarter" idx="11"/>
          </p:nvPr>
        </p:nvSpPr>
        <p:spPr/>
        <p:txBody>
          <a:bodyPr/>
          <a:lstStyle/>
          <a:p>
            <a:r>
              <a:rPr lang="nl-NL" dirty="0"/>
              <a:t>Trainen op basis van hartslagzones.</a:t>
            </a:r>
          </a:p>
        </p:txBody>
      </p:sp>
      <p:pic>
        <p:nvPicPr>
          <p:cNvPr id="14" name="Picture 4" descr="http://bp0.blogger.com/_KndlZD2V4mA/RoZlmmvuHKI/AAAAAAAAAFc/F3y_WJ-_xIs/s200/cartoon2.jpg">
            <a:extLst>
              <a:ext uri="{FF2B5EF4-FFF2-40B4-BE49-F238E27FC236}">
                <a16:creationId xmlns:a16="http://schemas.microsoft.com/office/drawing/2014/main" id="{55DB4A71-7D2F-4123-8645-508241965D76}"/>
              </a:ext>
            </a:extLst>
          </p:cNvPr>
          <p:cNvPicPr>
            <a:picLocks noChangeAspect="1" noChangeArrowheads="1"/>
          </p:cNvPicPr>
          <p:nvPr/>
        </p:nvPicPr>
        <p:blipFill rotWithShape="1">
          <a:blip r:embed="rId3" cstate="print"/>
          <a:srcRect r="4580"/>
          <a:stretch/>
        </p:blipFill>
        <p:spPr bwMode="auto">
          <a:xfrm>
            <a:off x="4860032" y="1017628"/>
            <a:ext cx="3627844" cy="2699404"/>
          </a:xfrm>
          <a:prstGeom prst="rect">
            <a:avLst/>
          </a:prstGeom>
          <a:noFill/>
          <a:ln>
            <a:solidFill>
              <a:schemeClr val="tx1"/>
            </a:solidFill>
          </a:ln>
        </p:spPr>
      </p:pic>
      <p:pic>
        <p:nvPicPr>
          <p:cNvPr id="40003" name="Afbeelding 1" descr="Afbeelding met tekst&#10;&#10;Automatisch gegenereerde beschrijving">
            <a:extLst>
              <a:ext uri="{FF2B5EF4-FFF2-40B4-BE49-F238E27FC236}">
                <a16:creationId xmlns:a16="http://schemas.microsoft.com/office/drawing/2014/main" id="{0D2F3F5A-2BCA-435E-B926-E1C4FDC78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07" y="673024"/>
            <a:ext cx="3625077" cy="363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003"/>
                                        </p:tgtEl>
                                        <p:attrNameLst>
                                          <p:attrName>style.visibility</p:attrName>
                                        </p:attrNameLst>
                                      </p:cBhvr>
                                      <p:to>
                                        <p:strVal val="visible"/>
                                      </p:to>
                                    </p:set>
                                    <p:animEffect transition="in" filter="fade">
                                      <p:cBhvr>
                                        <p:cTn id="7" dur="1000"/>
                                        <p:tgtEl>
                                          <p:spTgt spid="40003"/>
                                        </p:tgtEl>
                                      </p:cBhvr>
                                    </p:animEffect>
                                    <p:anim calcmode="lin" valueType="num">
                                      <p:cBhvr>
                                        <p:cTn id="8" dur="1000" fill="hold"/>
                                        <p:tgtEl>
                                          <p:spTgt spid="40003"/>
                                        </p:tgtEl>
                                        <p:attrNameLst>
                                          <p:attrName>ppt_x</p:attrName>
                                        </p:attrNameLst>
                                      </p:cBhvr>
                                      <p:tavLst>
                                        <p:tav tm="0">
                                          <p:val>
                                            <p:strVal val="#ppt_x"/>
                                          </p:val>
                                        </p:tav>
                                        <p:tav tm="100000">
                                          <p:val>
                                            <p:strVal val="#ppt_x"/>
                                          </p:val>
                                        </p:tav>
                                      </p:tavLst>
                                    </p:anim>
                                    <p:anim calcmode="lin" valueType="num">
                                      <p:cBhvr>
                                        <p:cTn id="9" dur="1000" fill="hold"/>
                                        <p:tgtEl>
                                          <p:spTgt spid="400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F922E5E-5A52-414D-9F89-FF66878F4C1E}" type="datetime1">
              <a:rPr lang="nl-NL" smtClean="0"/>
              <a:pPr/>
              <a:t>14-11-2019</a:t>
            </a:fld>
            <a:endParaRPr lang="nl-NL" dirty="0"/>
          </a:p>
        </p:txBody>
      </p:sp>
      <p:sp>
        <p:nvSpPr>
          <p:cNvPr id="3" name="Tijdelijke aanduiding voor voettekst 2"/>
          <p:cNvSpPr>
            <a:spLocks noGrp="1"/>
          </p:cNvSpPr>
          <p:nvPr>
            <p:ph type="ftr" sz="quarter" idx="11"/>
          </p:nvPr>
        </p:nvSpPr>
        <p:spPr/>
        <p:txBody>
          <a:bodyPr/>
          <a:lstStyle/>
          <a:p>
            <a:r>
              <a:rPr lang="nl-NL"/>
              <a:t>Trainen op basis van hartslagzones.</a:t>
            </a:r>
            <a:endParaRPr lang="nl-NL" dirty="0"/>
          </a:p>
        </p:txBody>
      </p:sp>
      <p:pic>
        <p:nvPicPr>
          <p:cNvPr id="6" name="Picture 2" descr="http://www.animatieplaatjes.nl/plaatjesA/atletiek3.gif"/>
          <p:cNvPicPr>
            <a:picLocks noChangeAspect="1" noChangeArrowheads="1" noCrop="1"/>
          </p:cNvPicPr>
          <p:nvPr/>
        </p:nvPicPr>
        <p:blipFill>
          <a:blip r:embed="rId2" cstate="print"/>
          <a:stretch>
            <a:fillRect/>
          </a:stretch>
        </p:blipFill>
        <p:spPr bwMode="auto">
          <a:xfrm>
            <a:off x="3275856" y="4933365"/>
            <a:ext cx="864096" cy="1656185"/>
          </a:xfrm>
          <a:prstGeom prst="rect">
            <a:avLst/>
          </a:prstGeom>
          <a:noFill/>
        </p:spPr>
      </p:pic>
      <p:sp>
        <p:nvSpPr>
          <p:cNvPr id="7" name="Tekstvak 6">
            <a:extLst>
              <a:ext uri="{FF2B5EF4-FFF2-40B4-BE49-F238E27FC236}">
                <a16:creationId xmlns:a16="http://schemas.microsoft.com/office/drawing/2014/main" id="{3303EC1D-D9E6-46F1-A9C6-06FFBEF25B20}"/>
              </a:ext>
            </a:extLst>
          </p:cNvPr>
          <p:cNvSpPr txBox="1"/>
          <p:nvPr/>
        </p:nvSpPr>
        <p:spPr>
          <a:xfrm>
            <a:off x="2483768" y="260648"/>
            <a:ext cx="4608512" cy="369332"/>
          </a:xfrm>
          <a:prstGeom prst="rect">
            <a:avLst/>
          </a:prstGeom>
          <a:noFill/>
        </p:spPr>
        <p:txBody>
          <a:bodyPr wrap="square" rtlCol="0">
            <a:spAutoFit/>
          </a:bodyPr>
          <a:lstStyle/>
          <a:p>
            <a:pPr algn="ctr"/>
            <a:r>
              <a:rPr lang="nl-NL" b="1" dirty="0"/>
              <a:t>Conclusie:</a:t>
            </a:r>
          </a:p>
        </p:txBody>
      </p:sp>
      <p:sp>
        <p:nvSpPr>
          <p:cNvPr id="8" name="Tekstvak 7">
            <a:extLst>
              <a:ext uri="{FF2B5EF4-FFF2-40B4-BE49-F238E27FC236}">
                <a16:creationId xmlns:a16="http://schemas.microsoft.com/office/drawing/2014/main" id="{7F020465-0F3D-4916-861B-F5930C4863A7}"/>
              </a:ext>
            </a:extLst>
          </p:cNvPr>
          <p:cNvSpPr txBox="1"/>
          <p:nvPr/>
        </p:nvSpPr>
        <p:spPr>
          <a:xfrm>
            <a:off x="251520" y="739358"/>
            <a:ext cx="8280920" cy="4247317"/>
          </a:xfrm>
          <a:prstGeom prst="rect">
            <a:avLst/>
          </a:prstGeom>
          <a:noFill/>
        </p:spPr>
        <p:txBody>
          <a:bodyPr wrap="square" rtlCol="0">
            <a:spAutoFit/>
          </a:bodyPr>
          <a:lstStyle/>
          <a:p>
            <a:pPr marL="285750" indent="-285750">
              <a:buFont typeface="Arial" panose="020B0604020202020204" pitchFamily="34" charset="0"/>
              <a:buChar char="•"/>
            </a:pPr>
            <a:r>
              <a:rPr lang="nl-NL" b="1" dirty="0"/>
              <a:t>Begin kalm en doe snel rustig aan.</a:t>
            </a:r>
          </a:p>
          <a:p>
            <a:pPr marL="285750" indent="-285750">
              <a:buFont typeface="Arial" panose="020B0604020202020204" pitchFamily="34" charset="0"/>
              <a:buChar char="•"/>
            </a:pPr>
            <a:r>
              <a:rPr lang="nl-NL" b="1" dirty="0"/>
              <a:t>Goedloop is duurloop.</a:t>
            </a:r>
          </a:p>
          <a:p>
            <a:pPr marL="285750" indent="-285750">
              <a:buFont typeface="Arial" panose="020B0604020202020204" pitchFamily="34" charset="0"/>
              <a:buChar char="•"/>
            </a:pPr>
            <a:r>
              <a:rPr lang="nl-NL" b="1" dirty="0"/>
              <a:t>Sinds ik langzamer loop, loop ik beter.</a:t>
            </a:r>
          </a:p>
          <a:p>
            <a:pPr marL="285750" indent="-285750">
              <a:buFont typeface="Arial" panose="020B0604020202020204" pitchFamily="34" charset="0"/>
              <a:buChar char="•"/>
            </a:pPr>
            <a:r>
              <a:rPr lang="nl-NL" b="1" dirty="0"/>
              <a:t>Wie niet start, komt niet bij de finish.</a:t>
            </a:r>
          </a:p>
          <a:p>
            <a:pPr marL="285750" indent="-285750">
              <a:buFont typeface="Arial" panose="020B0604020202020204" pitchFamily="34" charset="0"/>
              <a:buChar char="•"/>
            </a:pPr>
            <a:r>
              <a:rPr lang="nl-NL" b="1" dirty="0"/>
              <a:t>De snelste liep vooral langzaam.</a:t>
            </a:r>
          </a:p>
          <a:p>
            <a:pPr marL="285750" indent="-285750">
              <a:buFont typeface="Arial" panose="020B0604020202020204" pitchFamily="34" charset="0"/>
              <a:buChar char="•"/>
            </a:pPr>
            <a:r>
              <a:rPr lang="nl-NL" b="1" dirty="0"/>
              <a:t>Liever een halve met plezier dan een hele balend als een stier.</a:t>
            </a:r>
          </a:p>
          <a:p>
            <a:pPr marL="285750" indent="-285750">
              <a:buFont typeface="Arial" panose="020B0604020202020204" pitchFamily="34" charset="0"/>
              <a:buChar char="•"/>
            </a:pPr>
            <a:r>
              <a:rPr lang="nl-NL" b="1" dirty="0"/>
              <a:t>Op lange afstanden wint vaak de betere die de minste fouten maakt.</a:t>
            </a:r>
          </a:p>
          <a:p>
            <a:pPr marL="285750" indent="-285750">
              <a:buFont typeface="Arial" panose="020B0604020202020204" pitchFamily="34" charset="0"/>
              <a:buChar char="•"/>
            </a:pPr>
            <a:r>
              <a:rPr lang="nl-NL" b="1" dirty="0"/>
              <a:t>Als eer is voor allen dan is iedereen winnaar.</a:t>
            </a:r>
          </a:p>
          <a:p>
            <a:pPr marL="285750" indent="-285750">
              <a:buFont typeface="Arial" panose="020B0604020202020204" pitchFamily="34" charset="0"/>
              <a:buChar char="•"/>
            </a:pPr>
            <a:endParaRPr lang="nl-NL" b="1" dirty="0"/>
          </a:p>
          <a:p>
            <a:pPr marL="285750" indent="-285750">
              <a:buFont typeface="Arial" panose="020B0604020202020204" pitchFamily="34" charset="0"/>
              <a:buChar char="•"/>
            </a:pPr>
            <a:r>
              <a:rPr lang="nl-NL" b="1" dirty="0"/>
              <a:t>Cruijff:</a:t>
            </a:r>
          </a:p>
          <a:p>
            <a:endParaRPr lang="nl-NL" b="1" dirty="0"/>
          </a:p>
          <a:p>
            <a:pPr marL="285750" indent="-285750">
              <a:buFont typeface="Arial" panose="020B0604020202020204" pitchFamily="34" charset="0"/>
              <a:buChar char="•"/>
            </a:pPr>
            <a:r>
              <a:rPr lang="nl-NL" b="1" dirty="0"/>
              <a:t>Ik heb een vreselijke hekel aan iemand die beweegt, maar niet weet waarnaar toe.</a:t>
            </a:r>
          </a:p>
          <a:p>
            <a:pPr marL="285750" indent="-285750">
              <a:buFont typeface="Arial" panose="020B0604020202020204" pitchFamily="34" charset="0"/>
              <a:buChar char="•"/>
            </a:pPr>
            <a:r>
              <a:rPr lang="nl-NL" b="1" dirty="0"/>
              <a:t>Ik ben er nog steeds van overtuigd dat zoals ik het doe, je het moet doen, want anders zou ik het niet doen! ( Johan Cruijff).</a:t>
            </a:r>
          </a:p>
          <a:p>
            <a:pPr marL="285750" indent="-285750">
              <a:buFont typeface="Arial" panose="020B0604020202020204" pitchFamily="34" charset="0"/>
              <a:buChar char="•"/>
            </a:pPr>
            <a:endParaRPr lang="nl-N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decel="50000" autoRev="1" fill="hold" nodeType="clickEffect">
                                  <p:stCondLst>
                                    <p:cond delay="0"/>
                                  </p:stCondLst>
                                  <p:childTnLst>
                                    <p:animMotion origin="layout" path="M 0.04062 0.01759 L 0.63697 0.01759 " pathEditMode="relative" rAng="0" ptsTypes="AA">
                                      <p:cBhvr>
                                        <p:cTn id="6" dur="3000" fill="hold"/>
                                        <p:tgtEl>
                                          <p:spTgt spid="6"/>
                                        </p:tgtEl>
                                        <p:attrNameLst>
                                          <p:attrName>ppt_x</p:attrName>
                                          <p:attrName>ppt_y</p:attrName>
                                        </p:attrNameLst>
                                      </p:cBhvr>
                                      <p:rCtr x="29809" y="0"/>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additive="base">
                                        <p:cTn id="2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additive="base">
                                        <p:cTn id="3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 calcmode="lin" valueType="num">
                                      <p:cBhvr additive="base">
                                        <p:cTn id="4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 calcmode="lin" valueType="num">
                                      <p:cBhvr additive="base">
                                        <p:cTn id="4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anim calcmode="lin" valueType="num">
                                      <p:cBhvr additive="base">
                                        <p:cTn id="5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
                                            <p:txEl>
                                              <p:pRg st="7" end="7"/>
                                            </p:txEl>
                                          </p:spTgt>
                                        </p:tgtEl>
                                        <p:attrNameLst>
                                          <p:attrName>style.visibility</p:attrName>
                                        </p:attrNameLst>
                                      </p:cBhvr>
                                      <p:to>
                                        <p:strVal val="visible"/>
                                      </p:to>
                                    </p:set>
                                    <p:anim calcmode="lin" valueType="num">
                                      <p:cBhvr additive="base">
                                        <p:cTn id="5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8">
                                            <p:txEl>
                                              <p:pRg st="9" end="9"/>
                                            </p:txEl>
                                          </p:spTgt>
                                        </p:tgtEl>
                                        <p:attrNameLst>
                                          <p:attrName>style.visibility</p:attrName>
                                        </p:attrNameLst>
                                      </p:cBhvr>
                                      <p:to>
                                        <p:strVal val="visible"/>
                                      </p:to>
                                    </p:set>
                                    <p:anim calcmode="lin" valueType="num">
                                      <p:cBhvr additive="base">
                                        <p:cTn id="65"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8">
                                            <p:txEl>
                                              <p:pRg st="11" end="11"/>
                                            </p:txEl>
                                          </p:spTgt>
                                        </p:tgtEl>
                                        <p:attrNameLst>
                                          <p:attrName>style.visibility</p:attrName>
                                        </p:attrNameLst>
                                      </p:cBhvr>
                                      <p:to>
                                        <p:strVal val="visible"/>
                                      </p:to>
                                    </p:set>
                                    <p:anim calcmode="lin" valueType="num">
                                      <p:cBhvr additive="base">
                                        <p:cTn id="71"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8">
                                            <p:txEl>
                                              <p:pRg st="12" end="12"/>
                                            </p:txEl>
                                          </p:spTgt>
                                        </p:tgtEl>
                                        <p:attrNameLst>
                                          <p:attrName>style.visibility</p:attrName>
                                        </p:attrNameLst>
                                      </p:cBhvr>
                                      <p:to>
                                        <p:strVal val="visible"/>
                                      </p:to>
                                    </p:set>
                                    <p:anim calcmode="lin" valueType="num">
                                      <p:cBhvr additive="base">
                                        <p:cTn id="77"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481303B-B326-490E-9916-C6C474B15D02}"/>
              </a:ext>
            </a:extLst>
          </p:cNvPr>
          <p:cNvSpPr>
            <a:spLocks noGrp="1"/>
          </p:cNvSpPr>
          <p:nvPr>
            <p:ph type="dt" sz="half" idx="10"/>
          </p:nvPr>
        </p:nvSpPr>
        <p:spPr/>
        <p:txBody>
          <a:bodyPr/>
          <a:lstStyle/>
          <a:p>
            <a:fld id="{FF922E5E-5A52-414D-9F89-FF66878F4C1E}" type="datetime1">
              <a:rPr lang="nl-NL" smtClean="0"/>
              <a:pPr/>
              <a:t>14-11-2019</a:t>
            </a:fld>
            <a:endParaRPr lang="nl-NL" dirty="0"/>
          </a:p>
        </p:txBody>
      </p:sp>
      <p:sp>
        <p:nvSpPr>
          <p:cNvPr id="3" name="Tijdelijke aanduiding voor voettekst 2">
            <a:extLst>
              <a:ext uri="{FF2B5EF4-FFF2-40B4-BE49-F238E27FC236}">
                <a16:creationId xmlns:a16="http://schemas.microsoft.com/office/drawing/2014/main" id="{4ADF7413-99FD-4123-B1A0-A335E8390952}"/>
              </a:ext>
            </a:extLst>
          </p:cNvPr>
          <p:cNvSpPr>
            <a:spLocks noGrp="1"/>
          </p:cNvSpPr>
          <p:nvPr>
            <p:ph type="ftr" sz="quarter" idx="11"/>
          </p:nvPr>
        </p:nvSpPr>
        <p:spPr/>
        <p:txBody>
          <a:bodyPr/>
          <a:lstStyle/>
          <a:p>
            <a:r>
              <a:rPr lang="nl-NL"/>
              <a:t>Trainen op basis van hartslagzones.</a:t>
            </a:r>
            <a:endParaRPr lang="nl-NL" dirty="0"/>
          </a:p>
        </p:txBody>
      </p:sp>
      <p:sp>
        <p:nvSpPr>
          <p:cNvPr id="4" name="Rechthoek 3">
            <a:extLst>
              <a:ext uri="{FF2B5EF4-FFF2-40B4-BE49-F238E27FC236}">
                <a16:creationId xmlns:a16="http://schemas.microsoft.com/office/drawing/2014/main" id="{C473B417-D915-4F99-8E06-E7B260236CE0}"/>
              </a:ext>
            </a:extLst>
          </p:cNvPr>
          <p:cNvSpPr/>
          <p:nvPr/>
        </p:nvSpPr>
        <p:spPr>
          <a:xfrm>
            <a:off x="611560" y="692696"/>
            <a:ext cx="8291264" cy="4801314"/>
          </a:xfrm>
          <a:prstGeom prst="rect">
            <a:avLst/>
          </a:prstGeom>
        </p:spPr>
        <p:txBody>
          <a:bodyPr wrap="square">
            <a:spAutoFit/>
          </a:bodyPr>
          <a:lstStyle/>
          <a:p>
            <a:pPr algn="ctr"/>
            <a:r>
              <a:rPr lang="nl-NL" sz="3600" b="1" dirty="0"/>
              <a:t>Doe de ademhalingstest. </a:t>
            </a:r>
          </a:p>
          <a:p>
            <a:pPr algn="ctr"/>
            <a:r>
              <a:rPr lang="nl-NL" sz="3600" b="1" dirty="0"/>
              <a:t>De Body </a:t>
            </a:r>
            <a:r>
              <a:rPr lang="nl-NL" sz="3600" b="1" dirty="0" err="1"/>
              <a:t>Oxygen</a:t>
            </a:r>
            <a:r>
              <a:rPr lang="nl-NL" sz="3600" b="1" dirty="0"/>
              <a:t> Level Test.</a:t>
            </a:r>
          </a:p>
          <a:p>
            <a:pPr algn="ctr"/>
            <a:r>
              <a:rPr lang="nl-NL" sz="3600" b="1" dirty="0"/>
              <a:t>(BOLT).</a:t>
            </a:r>
          </a:p>
          <a:p>
            <a:endParaRPr lang="nl-NL" dirty="0"/>
          </a:p>
          <a:p>
            <a:r>
              <a:rPr lang="nl-NL" b="1" dirty="0"/>
              <a:t>1.</a:t>
            </a:r>
            <a:r>
              <a:rPr lang="nl-NL" sz="2000" b="1" dirty="0"/>
              <a:t>Ga zitten en adem rustig door je neus. Dus je mond is gesloten. </a:t>
            </a:r>
          </a:p>
          <a:p>
            <a:endParaRPr lang="nl-NL" sz="2000" b="1" dirty="0"/>
          </a:p>
          <a:p>
            <a:r>
              <a:rPr lang="nl-NL" sz="2000" b="1" dirty="0"/>
              <a:t>2. Wacht even een minuut tot je volledig ontspannen ademt door je neus. Na een gewone, rustige uitademing door de neus stop je met ademen (knijp daarbij je neus dicht en houd je mond gesloten) en druk de timer van je stopwatch in.</a:t>
            </a:r>
          </a:p>
          <a:p>
            <a:endParaRPr lang="nl-NL" sz="2000" b="1" dirty="0"/>
          </a:p>
          <a:p>
            <a:r>
              <a:rPr lang="nl-NL" sz="2000" b="1" dirty="0"/>
              <a:t>3. Bij de eerste aandrang tot ademen, laat jij je neus los en begin je weer te ademen (hou je mond dicht !) en zet je timer op je stopwatch op STOP!</a:t>
            </a:r>
          </a:p>
        </p:txBody>
      </p:sp>
    </p:spTree>
    <p:extLst>
      <p:ext uri="{BB962C8B-B14F-4D97-AF65-F5344CB8AC3E}">
        <p14:creationId xmlns:p14="http://schemas.microsoft.com/office/powerpoint/2010/main" val="358102372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96000C2-056F-4838-9CCD-6F8C63C7C255}"/>
              </a:ext>
            </a:extLst>
          </p:cNvPr>
          <p:cNvSpPr>
            <a:spLocks noGrp="1"/>
          </p:cNvSpPr>
          <p:nvPr>
            <p:ph type="dt" sz="half" idx="10"/>
          </p:nvPr>
        </p:nvSpPr>
        <p:spPr/>
        <p:txBody>
          <a:bodyPr/>
          <a:lstStyle/>
          <a:p>
            <a:fld id="{FF922E5E-5A52-414D-9F89-FF66878F4C1E}" type="datetime1">
              <a:rPr lang="nl-NL" smtClean="0"/>
              <a:pPr/>
              <a:t>14-11-2019</a:t>
            </a:fld>
            <a:endParaRPr lang="nl-NL" dirty="0"/>
          </a:p>
        </p:txBody>
      </p:sp>
      <p:sp>
        <p:nvSpPr>
          <p:cNvPr id="3" name="Tijdelijke aanduiding voor voettekst 2">
            <a:extLst>
              <a:ext uri="{FF2B5EF4-FFF2-40B4-BE49-F238E27FC236}">
                <a16:creationId xmlns:a16="http://schemas.microsoft.com/office/drawing/2014/main" id="{3214796B-A4D7-49D1-9189-BAAB499CC336}"/>
              </a:ext>
            </a:extLst>
          </p:cNvPr>
          <p:cNvSpPr>
            <a:spLocks noGrp="1"/>
          </p:cNvSpPr>
          <p:nvPr>
            <p:ph type="ftr" sz="quarter" idx="11"/>
          </p:nvPr>
        </p:nvSpPr>
        <p:spPr/>
        <p:txBody>
          <a:bodyPr/>
          <a:lstStyle/>
          <a:p>
            <a:r>
              <a:rPr lang="nl-NL"/>
              <a:t>Trainen op basis van hartslagzones.</a:t>
            </a:r>
            <a:endParaRPr lang="nl-NL" dirty="0"/>
          </a:p>
        </p:txBody>
      </p:sp>
      <p:sp>
        <p:nvSpPr>
          <p:cNvPr id="4" name="Rechthoek 3">
            <a:extLst>
              <a:ext uri="{FF2B5EF4-FFF2-40B4-BE49-F238E27FC236}">
                <a16:creationId xmlns:a16="http://schemas.microsoft.com/office/drawing/2014/main" id="{2834C6CA-24A9-4A31-A429-6184A71DD3F5}"/>
              </a:ext>
            </a:extLst>
          </p:cNvPr>
          <p:cNvSpPr/>
          <p:nvPr/>
        </p:nvSpPr>
        <p:spPr>
          <a:xfrm>
            <a:off x="755576" y="1822043"/>
            <a:ext cx="7632848" cy="4154984"/>
          </a:xfrm>
          <a:prstGeom prst="rect">
            <a:avLst/>
          </a:prstGeom>
        </p:spPr>
        <p:txBody>
          <a:bodyPr wrap="square">
            <a:spAutoFit/>
          </a:bodyPr>
          <a:lstStyle/>
          <a:p>
            <a:pPr marL="285750" indent="-285750">
              <a:buFont typeface="Arial" panose="020B0604020202020204" pitchFamily="34" charset="0"/>
              <a:buChar char="•"/>
            </a:pPr>
            <a:r>
              <a:rPr lang="nl-NL" sz="2400" b="1" dirty="0"/>
              <a:t>Minder dan 15 sec.: </a:t>
            </a:r>
          </a:p>
          <a:p>
            <a:pPr marL="742950" lvl="1" indent="-285750">
              <a:buFont typeface="Arial" panose="020B0604020202020204" pitchFamily="34" charset="0"/>
              <a:buChar char="•"/>
            </a:pPr>
            <a:r>
              <a:rPr lang="nl-NL" sz="2400" b="1" dirty="0"/>
              <a:t>Je ademt zwaar en diep. </a:t>
            </a:r>
          </a:p>
          <a:p>
            <a:pPr marL="285750" indent="-285750">
              <a:buFont typeface="Arial" panose="020B0604020202020204" pitchFamily="34" charset="0"/>
              <a:buChar char="•"/>
            </a:pPr>
            <a:r>
              <a:rPr lang="nl-NL" sz="2400" b="1" dirty="0"/>
              <a:t>Ongeveer 25 sec.: </a:t>
            </a:r>
          </a:p>
          <a:p>
            <a:pPr marL="742950" lvl="1" indent="-285750">
              <a:buFont typeface="Arial" panose="020B0604020202020204" pitchFamily="34" charset="0"/>
              <a:buChar char="•"/>
            </a:pPr>
            <a:r>
              <a:rPr lang="nl-NL" sz="2400" b="1" dirty="0"/>
              <a:t>Je ademt 2x zo veel als de norm; dit kan zorgen voor stress of vermoeidheid of een verlaagd immuunsysteem. </a:t>
            </a:r>
          </a:p>
          <a:p>
            <a:pPr marL="285750" indent="-285750">
              <a:buFont typeface="Arial" panose="020B0604020202020204" pitchFamily="34" charset="0"/>
              <a:buChar char="•"/>
            </a:pPr>
            <a:r>
              <a:rPr lang="nl-NL" sz="2400" b="1" dirty="0"/>
              <a:t>Ongeveer 35 sec.: </a:t>
            </a:r>
          </a:p>
          <a:p>
            <a:pPr marL="742950" lvl="1" indent="-285750">
              <a:buFont typeface="Arial" panose="020B0604020202020204" pitchFamily="34" charset="0"/>
              <a:buChar char="•"/>
            </a:pPr>
            <a:r>
              <a:rPr lang="nl-NL" sz="2400" b="1" dirty="0"/>
              <a:t>Je ademt nog iets te veel, maar zal er niet veel last van hebben. </a:t>
            </a:r>
          </a:p>
          <a:p>
            <a:pPr marL="285750" indent="-285750">
              <a:buFont typeface="Arial" panose="020B0604020202020204" pitchFamily="34" charset="0"/>
              <a:buChar char="•"/>
            </a:pPr>
            <a:r>
              <a:rPr lang="nl-NL" sz="2400" b="1" dirty="0"/>
              <a:t>Ongeveer 45 sec.: </a:t>
            </a:r>
          </a:p>
          <a:p>
            <a:pPr marL="742950" lvl="1" indent="-285750">
              <a:buFont typeface="Arial" panose="020B0604020202020204" pitchFamily="34" charset="0"/>
              <a:buChar char="•"/>
            </a:pPr>
            <a:r>
              <a:rPr lang="nl-NL" sz="2400" b="1" dirty="0"/>
              <a:t>je ademhaling is uitstekend! </a:t>
            </a:r>
          </a:p>
        </p:txBody>
      </p:sp>
      <p:sp>
        <p:nvSpPr>
          <p:cNvPr id="5" name="Rechthoek 4">
            <a:extLst>
              <a:ext uri="{FF2B5EF4-FFF2-40B4-BE49-F238E27FC236}">
                <a16:creationId xmlns:a16="http://schemas.microsoft.com/office/drawing/2014/main" id="{94AEC047-4282-4A63-878B-9CD614EA7A58}"/>
              </a:ext>
            </a:extLst>
          </p:cNvPr>
          <p:cNvSpPr/>
          <p:nvPr/>
        </p:nvSpPr>
        <p:spPr>
          <a:xfrm>
            <a:off x="899592" y="260648"/>
            <a:ext cx="7272808" cy="1200329"/>
          </a:xfrm>
          <a:prstGeom prst="rect">
            <a:avLst/>
          </a:prstGeom>
        </p:spPr>
        <p:txBody>
          <a:bodyPr wrap="square">
            <a:spAutoFit/>
          </a:bodyPr>
          <a:lstStyle/>
          <a:p>
            <a:pPr lvl="0" algn="ctr"/>
            <a:r>
              <a:rPr lang="nl-NL" sz="3600" b="1" dirty="0">
                <a:solidFill>
                  <a:prstClr val="black"/>
                </a:solidFill>
              </a:rPr>
              <a:t>De Body Oxygen Level Test.</a:t>
            </a:r>
          </a:p>
          <a:p>
            <a:pPr lvl="0" algn="ctr"/>
            <a:r>
              <a:rPr lang="nl-NL" sz="3600" b="1" dirty="0">
                <a:solidFill>
                  <a:prstClr val="black"/>
                </a:solidFill>
              </a:rPr>
              <a:t>(BOLT).</a:t>
            </a:r>
          </a:p>
        </p:txBody>
      </p:sp>
    </p:spTree>
    <p:extLst>
      <p:ext uri="{BB962C8B-B14F-4D97-AF65-F5344CB8AC3E}">
        <p14:creationId xmlns:p14="http://schemas.microsoft.com/office/powerpoint/2010/main" val="265509646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FACB5BB-7690-4C56-A952-032875B8CAF6}"/>
              </a:ext>
            </a:extLst>
          </p:cNvPr>
          <p:cNvSpPr>
            <a:spLocks noGrp="1"/>
          </p:cNvSpPr>
          <p:nvPr>
            <p:ph type="dt" sz="half" idx="10"/>
          </p:nvPr>
        </p:nvSpPr>
        <p:spPr/>
        <p:txBody>
          <a:bodyPr/>
          <a:lstStyle/>
          <a:p>
            <a:fld id="{FF922E5E-5A52-414D-9F89-FF66878F4C1E}" type="datetime1">
              <a:rPr lang="nl-NL" smtClean="0"/>
              <a:pPr/>
              <a:t>14-11-2019</a:t>
            </a:fld>
            <a:endParaRPr lang="nl-NL" dirty="0"/>
          </a:p>
        </p:txBody>
      </p:sp>
      <p:sp>
        <p:nvSpPr>
          <p:cNvPr id="3" name="Tijdelijke aanduiding voor voettekst 2">
            <a:extLst>
              <a:ext uri="{FF2B5EF4-FFF2-40B4-BE49-F238E27FC236}">
                <a16:creationId xmlns:a16="http://schemas.microsoft.com/office/drawing/2014/main" id="{8E5A8DBE-9807-4F3E-A205-97447B7F21DB}"/>
              </a:ext>
            </a:extLst>
          </p:cNvPr>
          <p:cNvSpPr>
            <a:spLocks noGrp="1"/>
          </p:cNvSpPr>
          <p:nvPr>
            <p:ph type="ftr" sz="quarter" idx="11"/>
          </p:nvPr>
        </p:nvSpPr>
        <p:spPr/>
        <p:txBody>
          <a:bodyPr/>
          <a:lstStyle/>
          <a:p>
            <a:r>
              <a:rPr lang="nl-NL"/>
              <a:t>Trainen op basis van hartslagzones.</a:t>
            </a:r>
            <a:endParaRPr lang="nl-NL" dirty="0"/>
          </a:p>
        </p:txBody>
      </p:sp>
      <p:pic>
        <p:nvPicPr>
          <p:cNvPr id="1026" name="Picture 2" descr="Afbeeldingsresultaat voor ademhaling">
            <a:extLst>
              <a:ext uri="{FF2B5EF4-FFF2-40B4-BE49-F238E27FC236}">
                <a16:creationId xmlns:a16="http://schemas.microsoft.com/office/drawing/2014/main" id="{7F76F50D-B934-4450-8A30-F0EA25725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90" y="471945"/>
            <a:ext cx="5099164" cy="36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EF18A347-3011-496B-8C3B-317D6DFBF409}"/>
              </a:ext>
            </a:extLst>
          </p:cNvPr>
          <p:cNvSpPr txBox="1"/>
          <p:nvPr/>
        </p:nvSpPr>
        <p:spPr>
          <a:xfrm>
            <a:off x="5532336" y="348770"/>
            <a:ext cx="3168352" cy="1477328"/>
          </a:xfrm>
          <a:prstGeom prst="rect">
            <a:avLst/>
          </a:prstGeom>
          <a:noFill/>
        </p:spPr>
        <p:txBody>
          <a:bodyPr wrap="square" rtlCol="0">
            <a:spAutoFit/>
          </a:bodyPr>
          <a:lstStyle/>
          <a:p>
            <a:pPr marL="285750" indent="-285750">
              <a:buFont typeface="Arial" panose="020B0604020202020204" pitchFamily="34" charset="0"/>
              <a:buChar char="•"/>
            </a:pPr>
            <a:r>
              <a:rPr lang="nl-NL" dirty="0"/>
              <a:t>Onrust?</a:t>
            </a:r>
          </a:p>
          <a:p>
            <a:pPr marL="285750" indent="-285750">
              <a:buFont typeface="Arial" panose="020B0604020202020204" pitchFamily="34" charset="0"/>
              <a:buChar char="•"/>
            </a:pPr>
            <a:r>
              <a:rPr lang="nl-NL" dirty="0"/>
              <a:t>Zere schouders?</a:t>
            </a:r>
          </a:p>
          <a:p>
            <a:pPr marL="285750" indent="-285750">
              <a:buFont typeface="Arial" panose="020B0604020202020204" pitchFamily="34" charset="0"/>
              <a:buChar char="•"/>
            </a:pPr>
            <a:r>
              <a:rPr lang="nl-NL" dirty="0"/>
              <a:t>Onregelmatige hartslag?</a:t>
            </a:r>
          </a:p>
          <a:p>
            <a:pPr marL="285750" indent="-285750">
              <a:buFont typeface="Arial" panose="020B0604020202020204" pitchFamily="34" charset="0"/>
              <a:buChar char="•"/>
            </a:pPr>
            <a:r>
              <a:rPr lang="nl-NL" dirty="0"/>
              <a:t>Koude handen/voeten?</a:t>
            </a:r>
          </a:p>
          <a:p>
            <a:pPr marL="285750" indent="-285750">
              <a:buFont typeface="Arial" panose="020B0604020202020204" pitchFamily="34" charset="0"/>
              <a:buChar char="•"/>
            </a:pPr>
            <a:r>
              <a:rPr lang="nl-NL" dirty="0"/>
              <a:t>Snel vermoeid?</a:t>
            </a:r>
          </a:p>
        </p:txBody>
      </p:sp>
      <p:pic>
        <p:nvPicPr>
          <p:cNvPr id="5" name="Afbeelding 4">
            <a:extLst>
              <a:ext uri="{FF2B5EF4-FFF2-40B4-BE49-F238E27FC236}">
                <a16:creationId xmlns:a16="http://schemas.microsoft.com/office/drawing/2014/main" id="{64A5EC37-7E97-4FB8-871A-66F13658E2F0}"/>
              </a:ext>
            </a:extLst>
          </p:cNvPr>
          <p:cNvPicPr>
            <a:picLocks noChangeAspect="1"/>
          </p:cNvPicPr>
          <p:nvPr/>
        </p:nvPicPr>
        <p:blipFill rotWithShape="1">
          <a:blip r:embed="rId3"/>
          <a:srcRect l="2047" t="4740" r="2465" b="2395"/>
          <a:stretch/>
        </p:blipFill>
        <p:spPr>
          <a:xfrm rot="486924">
            <a:off x="6368985" y="2185051"/>
            <a:ext cx="2355997" cy="3564213"/>
          </a:xfrm>
          <a:prstGeom prst="rect">
            <a:avLst/>
          </a:prstGeom>
        </p:spPr>
      </p:pic>
      <p:pic>
        <p:nvPicPr>
          <p:cNvPr id="1028" name="Picture 4" descr="Afbeeldingsresultaat voor zuurstofwinst">
            <a:extLst>
              <a:ext uri="{FF2B5EF4-FFF2-40B4-BE49-F238E27FC236}">
                <a16:creationId xmlns:a16="http://schemas.microsoft.com/office/drawing/2014/main" id="{C8F85D62-A2A7-4DED-8E54-19544491DD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59453">
            <a:off x="4201577" y="2906389"/>
            <a:ext cx="2099028" cy="322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24837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9752" y="476672"/>
            <a:ext cx="4214842" cy="785818"/>
          </a:xfrm>
        </p:spPr>
        <p:txBody>
          <a:bodyPr/>
          <a:lstStyle/>
          <a:p>
            <a:r>
              <a:rPr lang="nl-NL" dirty="0"/>
              <a:t>Wat is trainen?</a:t>
            </a:r>
          </a:p>
        </p:txBody>
      </p:sp>
      <p:sp>
        <p:nvSpPr>
          <p:cNvPr id="3" name="Tijdelijke aanduiding voor tekst 2"/>
          <p:cNvSpPr>
            <a:spLocks noGrp="1"/>
          </p:cNvSpPr>
          <p:nvPr>
            <p:ph type="body" idx="1"/>
          </p:nvPr>
        </p:nvSpPr>
        <p:spPr>
          <a:xfrm>
            <a:off x="457200" y="1376772"/>
            <a:ext cx="8219256" cy="4104456"/>
          </a:xfrm>
        </p:spPr>
        <p:txBody>
          <a:bodyPr>
            <a:noAutofit/>
          </a:bodyPr>
          <a:lstStyle/>
          <a:p>
            <a:r>
              <a:rPr lang="nl-NL" sz="3200" b="1" dirty="0">
                <a:solidFill>
                  <a:schemeClr val="tx1"/>
                </a:solidFill>
              </a:rPr>
              <a:t>Training is een middel om je (hardloop) conditie te verbeteren. </a:t>
            </a:r>
          </a:p>
          <a:p>
            <a:r>
              <a:rPr lang="nl-NL" sz="3200" b="1" dirty="0">
                <a:solidFill>
                  <a:schemeClr val="tx1"/>
                </a:solidFill>
              </a:rPr>
              <a:t>Om je loopconditie te verbeteren moet je systematische trainingsprikkels ondergaan. </a:t>
            </a:r>
          </a:p>
          <a:p>
            <a:r>
              <a:rPr lang="nl-NL" sz="3200" b="1" dirty="0">
                <a:solidFill>
                  <a:schemeClr val="tx1"/>
                </a:solidFill>
              </a:rPr>
              <a:t>Deze systematische trainingsprikkels zorgen voor een aanpassing in je  lichaam, waardoor je lichaam zich (na herstel) verbetert ten opzichte van voor de training.</a:t>
            </a:r>
          </a:p>
        </p:txBody>
      </p:sp>
      <p:sp>
        <p:nvSpPr>
          <p:cNvPr id="4" name="Tijdelijke aanduiding voor datum 3"/>
          <p:cNvSpPr>
            <a:spLocks noGrp="1"/>
          </p:cNvSpPr>
          <p:nvPr>
            <p:ph type="dt" sz="half" idx="10"/>
          </p:nvPr>
        </p:nvSpPr>
        <p:spPr/>
        <p:txBody>
          <a:bodyPr/>
          <a:lstStyle/>
          <a:p>
            <a:fld id="{FF47FED7-4866-48AD-87D7-FF7665353A6E}" type="datetime1">
              <a:rPr lang="nl-NL" smtClean="0"/>
              <a:pPr/>
              <a:t>14-11-2019</a:t>
            </a:fld>
            <a:endParaRPr lang="nl-NL" dirty="0"/>
          </a:p>
        </p:txBody>
      </p:sp>
      <p:sp>
        <p:nvSpPr>
          <p:cNvPr id="5" name="Tijdelijke aanduiding voor voettekst 4"/>
          <p:cNvSpPr>
            <a:spLocks noGrp="1"/>
          </p:cNvSpPr>
          <p:nvPr>
            <p:ph type="ftr" sz="quarter" idx="11"/>
          </p:nvPr>
        </p:nvSpPr>
        <p:spPr/>
        <p:txBody>
          <a:bodyPr/>
          <a:lstStyle/>
          <a:p>
            <a:r>
              <a:rPr lang="nl-NL" dirty="0"/>
              <a:t>Trainen op basis van hartslagzones.</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FF47FED7-4866-48AD-87D7-FF7665353A6E}" type="datetime1">
              <a:rPr lang="nl-NL" smtClean="0"/>
              <a:pPr/>
              <a:t>14-11-2019</a:t>
            </a:fld>
            <a:endParaRPr lang="nl-NL" dirty="0"/>
          </a:p>
        </p:txBody>
      </p:sp>
      <p:sp>
        <p:nvSpPr>
          <p:cNvPr id="5" name="Tijdelijke aanduiding voor voettekst 4"/>
          <p:cNvSpPr>
            <a:spLocks noGrp="1"/>
          </p:cNvSpPr>
          <p:nvPr>
            <p:ph type="ftr" sz="quarter" idx="11"/>
          </p:nvPr>
        </p:nvSpPr>
        <p:spPr/>
        <p:txBody>
          <a:bodyPr/>
          <a:lstStyle/>
          <a:p>
            <a:r>
              <a:rPr lang="nl-NL" dirty="0"/>
              <a:t>Trainen op basis van hartslagzones.</a:t>
            </a:r>
          </a:p>
        </p:txBody>
      </p:sp>
      <p:pic>
        <p:nvPicPr>
          <p:cNvPr id="1027" name="Picture 3"/>
          <p:cNvPicPr>
            <a:picLocks noChangeAspect="1" noChangeArrowheads="1"/>
          </p:cNvPicPr>
          <p:nvPr/>
        </p:nvPicPr>
        <p:blipFill>
          <a:blip r:embed="rId2" cstate="print"/>
          <a:srcRect/>
          <a:stretch>
            <a:fillRect/>
          </a:stretch>
        </p:blipFill>
        <p:spPr bwMode="auto">
          <a:xfrm>
            <a:off x="2411760" y="2356458"/>
            <a:ext cx="4572032" cy="3679517"/>
          </a:xfrm>
          <a:prstGeom prst="rect">
            <a:avLst/>
          </a:prstGeom>
          <a:noFill/>
          <a:ln w="15875">
            <a:solidFill>
              <a:schemeClr val="tx1"/>
            </a:solidFill>
            <a:miter lim="800000"/>
            <a:headEnd/>
            <a:tailEnd/>
          </a:ln>
        </p:spPr>
      </p:pic>
      <p:sp>
        <p:nvSpPr>
          <p:cNvPr id="8" name="Tekstvak 7"/>
          <p:cNvSpPr txBox="1"/>
          <p:nvPr/>
        </p:nvSpPr>
        <p:spPr>
          <a:xfrm>
            <a:off x="3262277" y="699343"/>
            <a:ext cx="3429024" cy="1384995"/>
          </a:xfrm>
          <a:prstGeom prst="rect">
            <a:avLst/>
          </a:prstGeom>
          <a:noFill/>
        </p:spPr>
        <p:txBody>
          <a:bodyPr wrap="square" rtlCol="0">
            <a:spAutoFit/>
          </a:bodyPr>
          <a:lstStyle/>
          <a:p>
            <a:r>
              <a:rPr lang="nl-NL" sz="2800" b="1" dirty="0"/>
              <a:t>Regelmatig trainen?</a:t>
            </a:r>
          </a:p>
          <a:p>
            <a:r>
              <a:rPr lang="nl-NL" sz="2800" b="1" dirty="0"/>
              <a:t>Systematisch trainen?</a:t>
            </a:r>
          </a:p>
          <a:p>
            <a:r>
              <a:rPr lang="nl-NL" sz="2800" b="1" dirty="0"/>
              <a:t>Prikkel?</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logo voor op shirt.jpg"/>
          <p:cNvPicPr>
            <a:picLocks noChangeAspect="1"/>
          </p:cNvPicPr>
          <p:nvPr/>
        </p:nvPicPr>
        <p:blipFill>
          <a:blip r:embed="rId2" cstate="print"/>
          <a:stretch>
            <a:fillRect/>
          </a:stretch>
        </p:blipFill>
        <p:spPr>
          <a:xfrm>
            <a:off x="6261842" y="6031840"/>
            <a:ext cx="1620975" cy="557210"/>
          </a:xfrm>
          <a:prstGeom prst="rect">
            <a:avLst/>
          </a:prstGeom>
          <a:ln w="19050">
            <a:solidFill>
              <a:schemeClr val="tx2">
                <a:lumMod val="75000"/>
              </a:schemeClr>
            </a:solidFill>
          </a:ln>
        </p:spPr>
      </p:pic>
      <p:sp>
        <p:nvSpPr>
          <p:cNvPr id="13" name="Tijdelijke aanduiding voor datum 12"/>
          <p:cNvSpPr>
            <a:spLocks noGrp="1"/>
          </p:cNvSpPr>
          <p:nvPr>
            <p:ph type="dt" sz="half" idx="10"/>
          </p:nvPr>
        </p:nvSpPr>
        <p:spPr/>
        <p:txBody>
          <a:bodyPr/>
          <a:lstStyle/>
          <a:p>
            <a:fld id="{D21D8F59-4438-4C1C-99CD-2AC7098087E5}" type="datetime1">
              <a:rPr lang="nl-NL" smtClean="0"/>
              <a:pPr/>
              <a:t>14-11-2019</a:t>
            </a:fld>
            <a:endParaRPr lang="nl-NL" dirty="0"/>
          </a:p>
        </p:txBody>
      </p:sp>
      <p:sp>
        <p:nvSpPr>
          <p:cNvPr id="14" name="Tijdelijke aanduiding voor voettekst 13"/>
          <p:cNvSpPr>
            <a:spLocks noGrp="1"/>
          </p:cNvSpPr>
          <p:nvPr>
            <p:ph type="ftr" sz="quarter" idx="11"/>
          </p:nvPr>
        </p:nvSpPr>
        <p:spPr/>
        <p:txBody>
          <a:bodyPr/>
          <a:lstStyle/>
          <a:p>
            <a:r>
              <a:rPr lang="nl-NL" dirty="0"/>
              <a:t>Trainen op basis van hartslagzones.</a:t>
            </a:r>
          </a:p>
        </p:txBody>
      </p:sp>
      <p:sp>
        <p:nvSpPr>
          <p:cNvPr id="26" name="Boog 25"/>
          <p:cNvSpPr/>
          <p:nvPr/>
        </p:nvSpPr>
        <p:spPr>
          <a:xfrm rot="11313426">
            <a:off x="1921101" y="2739598"/>
            <a:ext cx="1445824" cy="2003326"/>
          </a:xfrm>
          <a:prstGeom prst="arc">
            <a:avLst>
              <a:gd name="adj1" fmla="val 16083753"/>
              <a:gd name="adj2" fmla="val 19524787"/>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cxnSp>
        <p:nvCxnSpPr>
          <p:cNvPr id="20" name="Rechte verbindingslijn met pijl 19"/>
          <p:cNvCxnSpPr/>
          <p:nvPr/>
        </p:nvCxnSpPr>
        <p:spPr>
          <a:xfrm>
            <a:off x="1928794" y="4000504"/>
            <a:ext cx="5500726"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kstvak 21"/>
          <p:cNvSpPr txBox="1"/>
          <p:nvPr/>
        </p:nvSpPr>
        <p:spPr>
          <a:xfrm>
            <a:off x="7500958" y="3857628"/>
            <a:ext cx="642942" cy="369332"/>
          </a:xfrm>
          <a:prstGeom prst="rect">
            <a:avLst/>
          </a:prstGeom>
          <a:noFill/>
        </p:spPr>
        <p:txBody>
          <a:bodyPr wrap="square" rtlCol="0">
            <a:spAutoFit/>
          </a:bodyPr>
          <a:lstStyle/>
          <a:p>
            <a:r>
              <a:rPr lang="nl-NL" b="1" dirty="0"/>
              <a:t>tijd.</a:t>
            </a:r>
          </a:p>
        </p:txBody>
      </p:sp>
      <p:sp>
        <p:nvSpPr>
          <p:cNvPr id="71" name="Tekstvak 70"/>
          <p:cNvSpPr txBox="1"/>
          <p:nvPr/>
        </p:nvSpPr>
        <p:spPr>
          <a:xfrm>
            <a:off x="3929058" y="2285992"/>
            <a:ext cx="2714644" cy="369332"/>
          </a:xfrm>
          <a:prstGeom prst="rect">
            <a:avLst/>
          </a:prstGeom>
          <a:noFill/>
        </p:spPr>
        <p:txBody>
          <a:bodyPr wrap="square" rtlCol="0">
            <a:spAutoFit/>
          </a:bodyPr>
          <a:lstStyle/>
          <a:p>
            <a:pPr algn="r"/>
            <a:r>
              <a:rPr lang="nl-NL" b="1" dirty="0"/>
              <a:t>belastingprikkels</a:t>
            </a:r>
          </a:p>
        </p:txBody>
      </p:sp>
      <p:cxnSp>
        <p:nvCxnSpPr>
          <p:cNvPr id="84" name="Rechte verbindingslijn met pijl 83"/>
          <p:cNvCxnSpPr/>
          <p:nvPr/>
        </p:nvCxnSpPr>
        <p:spPr>
          <a:xfrm rot="5400000">
            <a:off x="3715538" y="3071016"/>
            <a:ext cx="285752"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Tekstvak 84"/>
          <p:cNvSpPr txBox="1"/>
          <p:nvPr/>
        </p:nvSpPr>
        <p:spPr>
          <a:xfrm>
            <a:off x="1214414" y="2143116"/>
            <a:ext cx="2000264" cy="369332"/>
          </a:xfrm>
          <a:prstGeom prst="rect">
            <a:avLst/>
          </a:prstGeom>
          <a:noFill/>
        </p:spPr>
        <p:txBody>
          <a:bodyPr wrap="square" rtlCol="0">
            <a:spAutoFit/>
          </a:bodyPr>
          <a:lstStyle/>
          <a:p>
            <a:r>
              <a:rPr lang="nl-NL" b="1" dirty="0"/>
              <a:t>prestatieniveau</a:t>
            </a:r>
          </a:p>
        </p:txBody>
      </p:sp>
      <p:sp>
        <p:nvSpPr>
          <p:cNvPr id="90" name="Boog 89"/>
          <p:cNvSpPr/>
          <p:nvPr/>
        </p:nvSpPr>
        <p:spPr>
          <a:xfrm rot="11313426">
            <a:off x="2045207" y="2123821"/>
            <a:ext cx="1314718" cy="2623338"/>
          </a:xfrm>
          <a:prstGeom prst="arc">
            <a:avLst>
              <a:gd name="adj1" fmla="val 12890049"/>
              <a:gd name="adj2" fmla="val 16163480"/>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50" name="Tekstvak 49"/>
          <p:cNvSpPr txBox="1"/>
          <p:nvPr/>
        </p:nvSpPr>
        <p:spPr>
          <a:xfrm>
            <a:off x="251519" y="357166"/>
            <a:ext cx="8709789" cy="646331"/>
          </a:xfrm>
          <a:prstGeom prst="rect">
            <a:avLst/>
          </a:prstGeom>
          <a:noFill/>
        </p:spPr>
        <p:txBody>
          <a:bodyPr wrap="square" rtlCol="0">
            <a:spAutoFit/>
          </a:bodyPr>
          <a:lstStyle/>
          <a:p>
            <a:r>
              <a:rPr lang="nl-NL" sz="3600" dirty="0"/>
              <a:t>   Trainen met behoud van prestatieniveau.</a:t>
            </a:r>
          </a:p>
        </p:txBody>
      </p:sp>
      <p:sp>
        <p:nvSpPr>
          <p:cNvPr id="49" name="Boog 48"/>
          <p:cNvSpPr/>
          <p:nvPr/>
        </p:nvSpPr>
        <p:spPr>
          <a:xfrm rot="267619">
            <a:off x="3128732" y="3621151"/>
            <a:ext cx="1326239" cy="1515732"/>
          </a:xfrm>
          <a:prstGeom prst="arc">
            <a:avLst>
              <a:gd name="adj1" fmla="val 12890049"/>
              <a:gd name="adj2" fmla="val 19243146"/>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52" name="Boog 51"/>
          <p:cNvSpPr/>
          <p:nvPr/>
        </p:nvSpPr>
        <p:spPr>
          <a:xfrm rot="10800000">
            <a:off x="4214810" y="2857496"/>
            <a:ext cx="1214446" cy="1329704"/>
          </a:xfrm>
          <a:prstGeom prst="arc">
            <a:avLst>
              <a:gd name="adj1" fmla="val 13486850"/>
              <a:gd name="adj2" fmla="val 19243146"/>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54" name="Boog 53"/>
          <p:cNvSpPr/>
          <p:nvPr/>
        </p:nvSpPr>
        <p:spPr>
          <a:xfrm>
            <a:off x="5143504" y="3786190"/>
            <a:ext cx="1214446" cy="1143008"/>
          </a:xfrm>
          <a:prstGeom prst="arc">
            <a:avLst>
              <a:gd name="adj1" fmla="val 12890049"/>
              <a:gd name="adj2" fmla="val 15929668"/>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55" name="Boog 54"/>
          <p:cNvSpPr/>
          <p:nvPr/>
        </p:nvSpPr>
        <p:spPr>
          <a:xfrm rot="2824553">
            <a:off x="5114634" y="3860533"/>
            <a:ext cx="1427078" cy="1128137"/>
          </a:xfrm>
          <a:prstGeom prst="arc">
            <a:avLst>
              <a:gd name="adj1" fmla="val 12890049"/>
              <a:gd name="adj2" fmla="val 15929668"/>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56" name="Boog 55"/>
          <p:cNvSpPr/>
          <p:nvPr/>
        </p:nvSpPr>
        <p:spPr>
          <a:xfrm rot="14122024">
            <a:off x="6112406" y="2805899"/>
            <a:ext cx="1134029" cy="1387274"/>
          </a:xfrm>
          <a:prstGeom prst="arc">
            <a:avLst>
              <a:gd name="adj1" fmla="val 13744752"/>
              <a:gd name="adj2" fmla="val 15929668"/>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57" name="Boog 56"/>
          <p:cNvSpPr/>
          <p:nvPr/>
        </p:nvSpPr>
        <p:spPr>
          <a:xfrm rot="11712146">
            <a:off x="5969415" y="2566252"/>
            <a:ext cx="1256411" cy="1563140"/>
          </a:xfrm>
          <a:prstGeom prst="arc">
            <a:avLst>
              <a:gd name="adj1" fmla="val 13744752"/>
              <a:gd name="adj2" fmla="val 15929668"/>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cxnSp>
        <p:nvCxnSpPr>
          <p:cNvPr id="63" name="Rechte verbindingslijn 62"/>
          <p:cNvCxnSpPr/>
          <p:nvPr/>
        </p:nvCxnSpPr>
        <p:spPr>
          <a:xfrm rot="16200000" flipH="1">
            <a:off x="5607852" y="3893346"/>
            <a:ext cx="214314" cy="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78"/>
          <p:cNvCxnSpPr/>
          <p:nvPr/>
        </p:nvCxnSpPr>
        <p:spPr>
          <a:xfrm rot="5400000">
            <a:off x="3607587" y="3821909"/>
            <a:ext cx="35719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2"/>
          <p:cNvCxnSpPr/>
          <p:nvPr/>
        </p:nvCxnSpPr>
        <p:spPr>
          <a:xfrm rot="5400000">
            <a:off x="2178828" y="4393412"/>
            <a:ext cx="785818" cy="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Boog 94"/>
          <p:cNvSpPr/>
          <p:nvPr/>
        </p:nvSpPr>
        <p:spPr>
          <a:xfrm rot="1147277">
            <a:off x="6507870" y="3877412"/>
            <a:ext cx="1256411" cy="1563140"/>
          </a:xfrm>
          <a:prstGeom prst="arc">
            <a:avLst>
              <a:gd name="adj1" fmla="val 13744752"/>
              <a:gd name="adj2" fmla="val 15929668"/>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cxnSp>
        <p:nvCxnSpPr>
          <p:cNvPr id="96" name="Rechte verbindingslijn met pijl 95"/>
          <p:cNvCxnSpPr/>
          <p:nvPr/>
        </p:nvCxnSpPr>
        <p:spPr>
          <a:xfrm rot="5400000">
            <a:off x="5430050" y="3071016"/>
            <a:ext cx="285752"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Rechte verbindingslijn met pijl 96"/>
          <p:cNvCxnSpPr/>
          <p:nvPr/>
        </p:nvCxnSpPr>
        <p:spPr>
          <a:xfrm rot="5400000">
            <a:off x="6930248" y="3071016"/>
            <a:ext cx="285752"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Rechte verbindingslijn met pijl 99"/>
          <p:cNvCxnSpPr/>
          <p:nvPr/>
        </p:nvCxnSpPr>
        <p:spPr>
          <a:xfrm rot="5400000">
            <a:off x="393671" y="4249743"/>
            <a:ext cx="3071834" cy="1588"/>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EC593E3C-8905-4335-A00C-39265E25F363}"/>
              </a:ext>
            </a:extLst>
          </p:cNvPr>
          <p:cNvSpPr txBox="1"/>
          <p:nvPr/>
        </p:nvSpPr>
        <p:spPr>
          <a:xfrm>
            <a:off x="1416960" y="1263263"/>
            <a:ext cx="5991834" cy="461665"/>
          </a:xfrm>
          <a:prstGeom prst="rect">
            <a:avLst/>
          </a:prstGeom>
          <a:noFill/>
        </p:spPr>
        <p:txBody>
          <a:bodyPr wrap="square" rtlCol="0">
            <a:spAutoFit/>
          </a:bodyPr>
          <a:lstStyle/>
          <a:p>
            <a:r>
              <a:rPr lang="nl-NL" sz="2400" b="1" dirty="0"/>
              <a:t>Twee trainingen in de week is het minimum.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3000" fill="hold"/>
                                        <p:tgtEl>
                                          <p:spTgt spid="26"/>
                                        </p:tgtEl>
                                        <p:attrNameLst>
                                          <p:attrName>ppt_x</p:attrName>
                                        </p:attrNameLst>
                                      </p:cBhvr>
                                      <p:tavLst>
                                        <p:tav tm="0">
                                          <p:val>
                                            <p:strVal val="#ppt_x"/>
                                          </p:val>
                                        </p:tav>
                                        <p:tav tm="100000">
                                          <p:val>
                                            <p:strVal val="#ppt_x"/>
                                          </p:val>
                                        </p:tav>
                                      </p:tavLst>
                                    </p:anim>
                                    <p:anim calcmode="lin" valueType="num">
                                      <p:cBhvr additive="base">
                                        <p:cTn id="8" dur="3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additive="base">
                                        <p:cTn id="13" dur="3000" fill="hold"/>
                                        <p:tgtEl>
                                          <p:spTgt spid="90"/>
                                        </p:tgtEl>
                                        <p:attrNameLst>
                                          <p:attrName>ppt_x</p:attrName>
                                        </p:attrNameLst>
                                      </p:cBhvr>
                                      <p:tavLst>
                                        <p:tav tm="0">
                                          <p:val>
                                            <p:strVal val="0-#ppt_w/2"/>
                                          </p:val>
                                        </p:tav>
                                        <p:tav tm="100000">
                                          <p:val>
                                            <p:strVal val="#ppt_x"/>
                                          </p:val>
                                        </p:tav>
                                      </p:tavLst>
                                    </p:anim>
                                    <p:anim calcmode="lin" valueType="num">
                                      <p:cBhvr additive="base">
                                        <p:cTn id="14" dur="3000" fill="hold"/>
                                        <p:tgtEl>
                                          <p:spTgt spid="9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3000" fill="hold"/>
                                        <p:tgtEl>
                                          <p:spTgt spid="71"/>
                                        </p:tgtEl>
                                        <p:attrNameLst>
                                          <p:attrName>ppt_x</p:attrName>
                                        </p:attrNameLst>
                                      </p:cBhvr>
                                      <p:tavLst>
                                        <p:tav tm="0">
                                          <p:val>
                                            <p:strVal val="0-#ppt_w/2"/>
                                          </p:val>
                                        </p:tav>
                                        <p:tav tm="100000">
                                          <p:val>
                                            <p:strVal val="#ppt_x"/>
                                          </p:val>
                                        </p:tav>
                                      </p:tavLst>
                                    </p:anim>
                                    <p:anim calcmode="lin" valueType="num">
                                      <p:cBhvr additive="base">
                                        <p:cTn id="20"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3000" fill="hold"/>
                                        <p:tgtEl>
                                          <p:spTgt spid="49"/>
                                        </p:tgtEl>
                                        <p:attrNameLst>
                                          <p:attrName>ppt_x</p:attrName>
                                        </p:attrNameLst>
                                      </p:cBhvr>
                                      <p:tavLst>
                                        <p:tav tm="0">
                                          <p:val>
                                            <p:strVal val="0-#ppt_w/2"/>
                                          </p:val>
                                        </p:tav>
                                        <p:tav tm="100000">
                                          <p:val>
                                            <p:strVal val="#ppt_x"/>
                                          </p:val>
                                        </p:tav>
                                      </p:tavLst>
                                    </p:anim>
                                    <p:anim calcmode="lin" valueType="num">
                                      <p:cBhvr additive="base">
                                        <p:cTn id="26" dur="30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3000" fill="hold"/>
                                        <p:tgtEl>
                                          <p:spTgt spid="52"/>
                                        </p:tgtEl>
                                        <p:attrNameLst>
                                          <p:attrName>ppt_x</p:attrName>
                                        </p:attrNameLst>
                                      </p:cBhvr>
                                      <p:tavLst>
                                        <p:tav tm="0">
                                          <p:val>
                                            <p:strVal val="0-#ppt_w/2"/>
                                          </p:val>
                                        </p:tav>
                                        <p:tav tm="100000">
                                          <p:val>
                                            <p:strVal val="#ppt_x"/>
                                          </p:val>
                                        </p:tav>
                                      </p:tavLst>
                                    </p:anim>
                                    <p:anim calcmode="lin" valueType="num">
                                      <p:cBhvr additive="base">
                                        <p:cTn id="32" dur="3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3000" fill="hold"/>
                                        <p:tgtEl>
                                          <p:spTgt spid="54"/>
                                        </p:tgtEl>
                                        <p:attrNameLst>
                                          <p:attrName>ppt_x</p:attrName>
                                        </p:attrNameLst>
                                      </p:cBhvr>
                                      <p:tavLst>
                                        <p:tav tm="0">
                                          <p:val>
                                            <p:strVal val="0-#ppt_w/2"/>
                                          </p:val>
                                        </p:tav>
                                        <p:tav tm="100000">
                                          <p:val>
                                            <p:strVal val="#ppt_x"/>
                                          </p:val>
                                        </p:tav>
                                      </p:tavLst>
                                    </p:anim>
                                    <p:anim calcmode="lin" valueType="num">
                                      <p:cBhvr additive="base">
                                        <p:cTn id="38" dur="30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3000" fill="hold"/>
                                        <p:tgtEl>
                                          <p:spTgt spid="55"/>
                                        </p:tgtEl>
                                        <p:attrNameLst>
                                          <p:attrName>ppt_x</p:attrName>
                                        </p:attrNameLst>
                                      </p:cBhvr>
                                      <p:tavLst>
                                        <p:tav tm="0">
                                          <p:val>
                                            <p:strVal val="0-#ppt_w/2"/>
                                          </p:val>
                                        </p:tav>
                                        <p:tav tm="100000">
                                          <p:val>
                                            <p:strVal val="#ppt_x"/>
                                          </p:val>
                                        </p:tav>
                                      </p:tavLst>
                                    </p:anim>
                                    <p:anim calcmode="lin" valueType="num">
                                      <p:cBhvr additive="base">
                                        <p:cTn id="44" dur="30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3000" fill="hold"/>
                                        <p:tgtEl>
                                          <p:spTgt spid="56"/>
                                        </p:tgtEl>
                                        <p:attrNameLst>
                                          <p:attrName>ppt_x</p:attrName>
                                        </p:attrNameLst>
                                      </p:cBhvr>
                                      <p:tavLst>
                                        <p:tav tm="0">
                                          <p:val>
                                            <p:strVal val="0-#ppt_w/2"/>
                                          </p:val>
                                        </p:tav>
                                        <p:tav tm="100000">
                                          <p:val>
                                            <p:strVal val="#ppt_x"/>
                                          </p:val>
                                        </p:tav>
                                      </p:tavLst>
                                    </p:anim>
                                    <p:anim calcmode="lin" valueType="num">
                                      <p:cBhvr additive="base">
                                        <p:cTn id="50" dur="30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3000" fill="hold"/>
                                        <p:tgtEl>
                                          <p:spTgt spid="57"/>
                                        </p:tgtEl>
                                        <p:attrNameLst>
                                          <p:attrName>ppt_x</p:attrName>
                                        </p:attrNameLst>
                                      </p:cBhvr>
                                      <p:tavLst>
                                        <p:tav tm="0">
                                          <p:val>
                                            <p:strVal val="0-#ppt_w/2"/>
                                          </p:val>
                                        </p:tav>
                                        <p:tav tm="100000">
                                          <p:val>
                                            <p:strVal val="#ppt_x"/>
                                          </p:val>
                                        </p:tav>
                                      </p:tavLst>
                                    </p:anim>
                                    <p:anim calcmode="lin" valueType="num">
                                      <p:cBhvr additive="base">
                                        <p:cTn id="56" dur="30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5"/>
                                        </p:tgtEl>
                                        <p:attrNameLst>
                                          <p:attrName>style.visibility</p:attrName>
                                        </p:attrNameLst>
                                      </p:cBhvr>
                                      <p:to>
                                        <p:strVal val="visible"/>
                                      </p:to>
                                    </p:set>
                                    <p:anim calcmode="lin" valueType="num">
                                      <p:cBhvr additive="base">
                                        <p:cTn id="61" dur="3000" fill="hold"/>
                                        <p:tgtEl>
                                          <p:spTgt spid="95"/>
                                        </p:tgtEl>
                                        <p:attrNameLst>
                                          <p:attrName>ppt_x</p:attrName>
                                        </p:attrNameLst>
                                      </p:cBhvr>
                                      <p:tavLst>
                                        <p:tav tm="0">
                                          <p:val>
                                            <p:strVal val="0-#ppt_w/2"/>
                                          </p:val>
                                        </p:tav>
                                        <p:tav tm="100000">
                                          <p:val>
                                            <p:strVal val="#ppt_x"/>
                                          </p:val>
                                        </p:tav>
                                      </p:tavLst>
                                    </p:anim>
                                    <p:anim calcmode="lin" valueType="num">
                                      <p:cBhvr additive="base">
                                        <p:cTn id="62" dur="30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1" grpId="0"/>
      <p:bldP spid="90" grpId="0" animBg="1"/>
      <p:bldP spid="49" grpId="0" animBg="1"/>
      <p:bldP spid="52" grpId="0" animBg="1"/>
      <p:bldP spid="54" grpId="0" animBg="1"/>
      <p:bldP spid="55" grpId="0" animBg="1"/>
      <p:bldP spid="56" grpId="0" animBg="1"/>
      <p:bldP spid="57" grpId="0" animBg="1"/>
      <p:bldP spid="95" grpId="0" animBg="1"/>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9662</TotalTime>
  <Words>1694</Words>
  <Application>Microsoft Office PowerPoint</Application>
  <PresentationFormat>Diavoorstelling (4:3)</PresentationFormat>
  <Paragraphs>355</Paragraphs>
  <Slides>33</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33</vt:i4>
      </vt:variant>
    </vt:vector>
  </HeadingPairs>
  <TitlesOfParts>
    <vt:vector size="37" baseType="lpstr">
      <vt:lpstr>Arial</vt:lpstr>
      <vt:lpstr>Calibri</vt:lpstr>
      <vt:lpstr>Lucida Sans Unicode</vt:lpstr>
      <vt:lpstr>Office-thema</vt:lpstr>
      <vt:lpstr>PowerPoint-presentatie</vt:lpstr>
      <vt:lpstr>PowerPoint-presentatie</vt:lpstr>
      <vt:lpstr>PowerPoint-presentatie</vt:lpstr>
      <vt:lpstr>PowerPoint-presentatie</vt:lpstr>
      <vt:lpstr>PowerPoint-presentatie</vt:lpstr>
      <vt:lpstr>PowerPoint-presentatie</vt:lpstr>
      <vt:lpstr>Wat is trainen?</vt:lpstr>
      <vt:lpstr>PowerPoint-presentatie</vt:lpstr>
      <vt:lpstr>PowerPoint-presentatie</vt:lpstr>
      <vt:lpstr>PowerPoint-presentatie</vt:lpstr>
      <vt:lpstr>PowerPoint-presentatie</vt:lpstr>
      <vt:lpstr>PowerPoint-presentatie</vt:lpstr>
      <vt:lpstr>Gevolgen verkeerde trainingsbelasting.</vt:lpstr>
      <vt:lpstr>PowerPoint-presentatie</vt:lpstr>
      <vt:lpstr>PowerPoint-presentatie</vt:lpstr>
      <vt:lpstr>PowerPoint-presentatie</vt:lpstr>
      <vt:lpstr>Vaststellen  juiste trainingsbelasting.</vt:lpstr>
      <vt:lpstr>PowerPoint-presentatie</vt:lpstr>
      <vt:lpstr>Trainen met een hartslagmeter.</vt:lpstr>
      <vt:lpstr>Trainen op basis van hartslagzones  </vt:lpstr>
      <vt:lpstr>Trainen op basis van hartslagzones  </vt:lpstr>
      <vt:lpstr>Trainen op basis van hartslagzones  </vt:lpstr>
      <vt:lpstr>Trainen op basis van hartslagzones  </vt:lpstr>
      <vt:lpstr>PowerPoint-presentatie</vt:lpstr>
      <vt:lpstr>PowerPoint-presentatie</vt:lpstr>
      <vt:lpstr>Maximaaltest. </vt:lpstr>
      <vt:lpstr>PowerPoint-presentatie</vt:lpstr>
      <vt:lpstr>PowerPoint-presentatie</vt:lpstr>
      <vt:lpstr>Trainen op basis van hartslagzones  </vt:lpstr>
      <vt:lpstr>Trainen op basis van hartslagzones  </vt:lpstr>
      <vt:lpstr>Trainen op basis van hartslagzones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603</cp:revision>
  <dcterms:created xsi:type="dcterms:W3CDTF">2009-04-20T16:06:51Z</dcterms:created>
  <dcterms:modified xsi:type="dcterms:W3CDTF">2019-11-14T12:58:20Z</dcterms:modified>
</cp:coreProperties>
</file>